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0"/>
  </p:notesMasterIdLst>
  <p:handoutMasterIdLst>
    <p:handoutMasterId r:id="rId21"/>
  </p:handoutMasterIdLst>
  <p:sldIdLst>
    <p:sldId id="274" r:id="rId2"/>
    <p:sldId id="257" r:id="rId3"/>
    <p:sldId id="293" r:id="rId4"/>
    <p:sldId id="295" r:id="rId5"/>
    <p:sldId id="297" r:id="rId6"/>
    <p:sldId id="296" r:id="rId7"/>
    <p:sldId id="307" r:id="rId8"/>
    <p:sldId id="308" r:id="rId9"/>
    <p:sldId id="301" r:id="rId10"/>
    <p:sldId id="302" r:id="rId11"/>
    <p:sldId id="303" r:id="rId12"/>
    <p:sldId id="304" r:id="rId13"/>
    <p:sldId id="305" r:id="rId14"/>
    <p:sldId id="310" r:id="rId15"/>
    <p:sldId id="306" r:id="rId16"/>
    <p:sldId id="309" r:id="rId17"/>
    <p:sldId id="311" r:id="rId18"/>
    <p:sldId id="294" r:id="rId19"/>
  </p:sldIdLst>
  <p:sldSz cx="9144000" cy="6858000" type="screen4x3"/>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809" autoAdjust="0"/>
    <p:restoredTop sz="94660"/>
  </p:normalViewPr>
  <p:slideViewPr>
    <p:cSldViewPr>
      <p:cViewPr varScale="1">
        <p:scale>
          <a:sx n="70" d="100"/>
          <a:sy n="70" d="100"/>
        </p:scale>
        <p:origin x="76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sz="quarter" idx="1"/>
          </p:nvPr>
        </p:nvSpPr>
        <p:spPr>
          <a:xfrm>
            <a:off x="3850443" y="0"/>
            <a:ext cx="2945659" cy="493713"/>
          </a:xfrm>
          <a:prstGeom prst="rect">
            <a:avLst/>
          </a:prstGeom>
        </p:spPr>
        <p:txBody>
          <a:bodyPr vert="horz" lIns="91440" tIns="45720" rIns="91440" bIns="45720" rtlCol="0"/>
          <a:lstStyle>
            <a:lvl1pPr algn="r">
              <a:defRPr sz="1200"/>
            </a:lvl1pPr>
          </a:lstStyle>
          <a:p>
            <a:fld id="{CA3B5BE1-6542-46C9-A181-D6FE8A329C7C}" type="datetimeFigureOut">
              <a:rPr lang="fr-FR" smtClean="0"/>
              <a:t>13/10/2017</a:t>
            </a:fld>
            <a:endParaRPr lang="fr-FR"/>
          </a:p>
        </p:txBody>
      </p:sp>
      <p:sp>
        <p:nvSpPr>
          <p:cNvPr id="4" name="Footer Placeholder 3"/>
          <p:cNvSpPr>
            <a:spLocks noGrp="1"/>
          </p:cNvSpPr>
          <p:nvPr>
            <p:ph type="ftr" sz="quarter" idx="2"/>
          </p:nvPr>
        </p:nvSpPr>
        <p:spPr>
          <a:xfrm>
            <a:off x="0" y="9378824"/>
            <a:ext cx="2945659" cy="493713"/>
          </a:xfrm>
          <a:prstGeom prst="rect">
            <a:avLst/>
          </a:prstGeom>
        </p:spPr>
        <p:txBody>
          <a:bodyPr vert="horz" lIns="91440" tIns="45720" rIns="91440" bIns="45720" rtlCol="0" anchor="b"/>
          <a:lstStyle>
            <a:lvl1pPr algn="l">
              <a:defRPr sz="1200"/>
            </a:lvl1pPr>
          </a:lstStyle>
          <a:p>
            <a:endParaRPr lang="fr-FR"/>
          </a:p>
        </p:txBody>
      </p:sp>
      <p:sp>
        <p:nvSpPr>
          <p:cNvPr id="5" name="Slide Number Placeholder 4"/>
          <p:cNvSpPr>
            <a:spLocks noGrp="1"/>
          </p:cNvSpPr>
          <p:nvPr>
            <p:ph type="sldNum" sz="quarter" idx="3"/>
          </p:nvPr>
        </p:nvSpPr>
        <p:spPr>
          <a:xfrm>
            <a:off x="3850443" y="9378824"/>
            <a:ext cx="2945659" cy="493713"/>
          </a:xfrm>
          <a:prstGeom prst="rect">
            <a:avLst/>
          </a:prstGeom>
        </p:spPr>
        <p:txBody>
          <a:bodyPr vert="horz" lIns="91440" tIns="45720" rIns="91440" bIns="45720" rtlCol="0" anchor="b"/>
          <a:lstStyle>
            <a:lvl1pPr algn="r">
              <a:defRPr sz="1200"/>
            </a:lvl1pPr>
          </a:lstStyle>
          <a:p>
            <a:fld id="{184FF5A9-9E83-4203-8F7B-94F0968187B8}" type="slidenum">
              <a:rPr lang="fr-FR" smtClean="0"/>
              <a:t>‹N°›</a:t>
            </a:fld>
            <a:endParaRPr lang="fr-FR"/>
          </a:p>
        </p:txBody>
      </p:sp>
    </p:spTree>
    <p:extLst>
      <p:ext uri="{BB962C8B-B14F-4D97-AF65-F5344CB8AC3E}">
        <p14:creationId xmlns:p14="http://schemas.microsoft.com/office/powerpoint/2010/main" val="21882359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EE93C92C-2B77-4BA5-8342-9036871099F9}" type="datetimeFigureOut">
              <a:rPr lang="fr-FR" smtClean="0"/>
              <a:t>13/10/2017</a:t>
            </a:fld>
            <a:endParaRPr lang="fr-FR"/>
          </a:p>
        </p:txBody>
      </p:sp>
      <p:sp>
        <p:nvSpPr>
          <p:cNvPr id="4" name="Slide Image Placehold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DE707406-730E-4305-8561-CEDB2DD1914F}" type="slidenum">
              <a:rPr lang="fr-FR" smtClean="0"/>
              <a:t>‹N°›</a:t>
            </a:fld>
            <a:endParaRPr lang="fr-FR"/>
          </a:p>
        </p:txBody>
      </p:sp>
    </p:spTree>
    <p:extLst>
      <p:ext uri="{BB962C8B-B14F-4D97-AF65-F5344CB8AC3E}">
        <p14:creationId xmlns:p14="http://schemas.microsoft.com/office/powerpoint/2010/main" val="10734095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0114" name="Group 2"/>
          <p:cNvGrpSpPr>
            <a:grpSpLocks/>
          </p:cNvGrpSpPr>
          <p:nvPr/>
        </p:nvGrpSpPr>
        <p:grpSpPr bwMode="auto">
          <a:xfrm>
            <a:off x="3800475" y="1789113"/>
            <a:ext cx="5340350" cy="5056187"/>
            <a:chOff x="2394" y="1127"/>
            <a:chExt cx="3364" cy="3185"/>
          </a:xfrm>
        </p:grpSpPr>
        <p:sp>
          <p:nvSpPr>
            <p:cNvPr id="90115" name="Rectangle 3"/>
            <p:cNvSpPr>
              <a:spLocks noChangeArrowheads="1"/>
            </p:cNvSpPr>
            <p:nvPr/>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90116" name="Oval 4"/>
            <p:cNvSpPr>
              <a:spLocks noChangeArrowheads="1"/>
            </p:cNvSpPr>
            <p:nvPr/>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90117" name="Rectangle 5"/>
            <p:cNvSpPr>
              <a:spLocks noChangeArrowheads="1"/>
            </p:cNvSpPr>
            <p:nvPr/>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90118" name="Freeform 6"/>
            <p:cNvSpPr>
              <a:spLocks noEditPoints="1"/>
            </p:cNvSpPr>
            <p:nvPr/>
          </p:nvSpPr>
          <p:spPr bwMode="ltGray">
            <a:xfrm>
              <a:off x="4871" y="3508"/>
              <a:ext cx="66" cy="96"/>
            </a:xfrm>
            <a:custGeom>
              <a:avLst/>
              <a:gdLst>
                <a:gd name="T0" fmla="*/ 18 w 66"/>
                <a:gd name="T1" fmla="*/ 96 h 96"/>
                <a:gd name="T2" fmla="*/ 42 w 66"/>
                <a:gd name="T3" fmla="*/ 78 h 96"/>
                <a:gd name="T4" fmla="*/ 60 w 66"/>
                <a:gd name="T5" fmla="*/ 60 h 96"/>
                <a:gd name="T6" fmla="*/ 66 w 66"/>
                <a:gd name="T7" fmla="*/ 36 h 96"/>
                <a:gd name="T8" fmla="*/ 60 w 66"/>
                <a:gd name="T9" fmla="*/ 12 h 96"/>
                <a:gd name="T10" fmla="*/ 36 w 66"/>
                <a:gd name="T11" fmla="*/ 0 h 96"/>
                <a:gd name="T12" fmla="*/ 24 w 66"/>
                <a:gd name="T13" fmla="*/ 6 h 96"/>
                <a:gd name="T14" fmla="*/ 12 w 66"/>
                <a:gd name="T15" fmla="*/ 12 h 96"/>
                <a:gd name="T16" fmla="*/ 0 w 66"/>
                <a:gd name="T17" fmla="*/ 36 h 96"/>
                <a:gd name="T18" fmla="*/ 0 w 66"/>
                <a:gd name="T19" fmla="*/ 60 h 96"/>
                <a:gd name="T20" fmla="*/ 12 w 66"/>
                <a:gd name="T21" fmla="*/ 84 h 96"/>
                <a:gd name="T22" fmla="*/ 18 w 66"/>
                <a:gd name="T23" fmla="*/ 96 h 96"/>
                <a:gd name="T24" fmla="*/ 18 w 66"/>
                <a:gd name="T25" fmla="*/ 96 h 96"/>
                <a:gd name="T26" fmla="*/ 42 w 66"/>
                <a:gd name="T27" fmla="*/ 18 h 96"/>
                <a:gd name="T28" fmla="*/ 54 w 66"/>
                <a:gd name="T29" fmla="*/ 24 h 96"/>
                <a:gd name="T30" fmla="*/ 60 w 66"/>
                <a:gd name="T31" fmla="*/ 36 h 96"/>
                <a:gd name="T32" fmla="*/ 60 w 66"/>
                <a:gd name="T33" fmla="*/ 48 h 96"/>
                <a:gd name="T34" fmla="*/ 54 w 66"/>
                <a:gd name="T35" fmla="*/ 54 h 96"/>
                <a:gd name="T36" fmla="*/ 36 w 66"/>
                <a:gd name="T37" fmla="*/ 72 h 96"/>
                <a:gd name="T38" fmla="*/ 24 w 66"/>
                <a:gd name="T39" fmla="*/ 78 h 96"/>
                <a:gd name="T40" fmla="*/ 24 w 66"/>
                <a:gd name="T41" fmla="*/ 78 h 96"/>
                <a:gd name="T42" fmla="*/ 12 w 66"/>
                <a:gd name="T43" fmla="*/ 48 h 96"/>
                <a:gd name="T44" fmla="*/ 18 w 66"/>
                <a:gd name="T45" fmla="*/ 24 h 96"/>
                <a:gd name="T46" fmla="*/ 30 w 66"/>
                <a:gd name="T47" fmla="*/ 18 h 96"/>
                <a:gd name="T48" fmla="*/ 42 w 66"/>
                <a:gd name="T49" fmla="*/ 18 h 96"/>
                <a:gd name="T50" fmla="*/ 42 w 66"/>
                <a:gd name="T51" fmla="*/ 1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90119" name="Rectangle 7"/>
            <p:cNvSpPr>
              <a:spLocks noChangeArrowheads="1"/>
            </p:cNvSpPr>
            <p:nvPr/>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90120" name="Rectangle 8"/>
            <p:cNvSpPr>
              <a:spLocks noChangeArrowheads="1"/>
            </p:cNvSpPr>
            <p:nvPr/>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90121" name="Rectangle 9"/>
            <p:cNvSpPr>
              <a:spLocks noChangeArrowheads="1"/>
            </p:cNvSpPr>
            <p:nvPr/>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90122" name="Rectangle 10"/>
            <p:cNvSpPr>
              <a:spLocks noChangeArrowheads="1"/>
            </p:cNvSpPr>
            <p:nvPr/>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90123" name="Rectangle 11"/>
            <p:cNvSpPr>
              <a:spLocks noChangeArrowheads="1"/>
            </p:cNvSpPr>
            <p:nvPr/>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90124" name="Freeform 12"/>
            <p:cNvSpPr>
              <a:spLocks/>
            </p:cNvSpPr>
            <p:nvPr/>
          </p:nvSpPr>
          <p:spPr bwMode="ltGray">
            <a:xfrm>
              <a:off x="4007" y="3021"/>
              <a:ext cx="623" cy="156"/>
            </a:xfrm>
            <a:custGeom>
              <a:avLst/>
              <a:gdLst>
                <a:gd name="T0" fmla="*/ 6 w 623"/>
                <a:gd name="T1" fmla="*/ 18 h 156"/>
                <a:gd name="T2" fmla="*/ 162 w 623"/>
                <a:gd name="T3" fmla="*/ 36 h 156"/>
                <a:gd name="T4" fmla="*/ 251 w 623"/>
                <a:gd name="T5" fmla="*/ 36 h 156"/>
                <a:gd name="T6" fmla="*/ 354 w 623"/>
                <a:gd name="T7" fmla="*/ 30 h 156"/>
                <a:gd name="T8" fmla="*/ 473 w 623"/>
                <a:gd name="T9" fmla="*/ 18 h 156"/>
                <a:gd name="T10" fmla="*/ 611 w 623"/>
                <a:gd name="T11" fmla="*/ 0 h 156"/>
                <a:gd name="T12" fmla="*/ 623 w 623"/>
                <a:gd name="T13" fmla="*/ 114 h 156"/>
                <a:gd name="T14" fmla="*/ 497 w 623"/>
                <a:gd name="T15" fmla="*/ 138 h 156"/>
                <a:gd name="T16" fmla="*/ 414 w 623"/>
                <a:gd name="T17" fmla="*/ 150 h 156"/>
                <a:gd name="T18" fmla="*/ 318 w 623"/>
                <a:gd name="T19" fmla="*/ 156 h 156"/>
                <a:gd name="T20" fmla="*/ 215 w 623"/>
                <a:gd name="T21" fmla="*/ 156 h 156"/>
                <a:gd name="T22" fmla="*/ 108 w 623"/>
                <a:gd name="T23" fmla="*/ 150 h 156"/>
                <a:gd name="T24" fmla="*/ 0 w 623"/>
                <a:gd name="T25" fmla="*/ 132 h 156"/>
                <a:gd name="T26" fmla="*/ 6 w 623"/>
                <a:gd name="T27" fmla="*/ 18 h 156"/>
                <a:gd name="T28" fmla="*/ 6 w 623"/>
                <a:gd name="T29" fmla="*/ 1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90125" name="Freeform 13"/>
            <p:cNvSpPr>
              <a:spLocks/>
            </p:cNvSpPr>
            <p:nvPr/>
          </p:nvSpPr>
          <p:spPr bwMode="ltGray">
            <a:xfrm>
              <a:off x="4762" y="3591"/>
              <a:ext cx="996" cy="126"/>
            </a:xfrm>
            <a:custGeom>
              <a:avLst/>
              <a:gdLst>
                <a:gd name="T0" fmla="*/ 754 w 993"/>
                <a:gd name="T1" fmla="*/ 6 h 126"/>
                <a:gd name="T2" fmla="*/ 652 w 993"/>
                <a:gd name="T3" fmla="*/ 6 h 126"/>
                <a:gd name="T4" fmla="*/ 563 w 993"/>
                <a:gd name="T5" fmla="*/ 6 h 126"/>
                <a:gd name="T6" fmla="*/ 479 w 993"/>
                <a:gd name="T7" fmla="*/ 6 h 126"/>
                <a:gd name="T8" fmla="*/ 401 w 993"/>
                <a:gd name="T9" fmla="*/ 6 h 126"/>
                <a:gd name="T10" fmla="*/ 335 w 993"/>
                <a:gd name="T11" fmla="*/ 0 h 126"/>
                <a:gd name="T12" fmla="*/ 276 w 993"/>
                <a:gd name="T13" fmla="*/ 0 h 126"/>
                <a:gd name="T14" fmla="*/ 222 w 993"/>
                <a:gd name="T15" fmla="*/ 0 h 126"/>
                <a:gd name="T16" fmla="*/ 180 w 993"/>
                <a:gd name="T17" fmla="*/ 6 h 126"/>
                <a:gd name="T18" fmla="*/ 138 w 993"/>
                <a:gd name="T19" fmla="*/ 6 h 126"/>
                <a:gd name="T20" fmla="*/ 108 w 993"/>
                <a:gd name="T21" fmla="*/ 6 h 126"/>
                <a:gd name="T22" fmla="*/ 54 w 993"/>
                <a:gd name="T23" fmla="*/ 6 h 126"/>
                <a:gd name="T24" fmla="*/ 24 w 993"/>
                <a:gd name="T25" fmla="*/ 12 h 126"/>
                <a:gd name="T26" fmla="*/ 6 w 993"/>
                <a:gd name="T27" fmla="*/ 18 h 126"/>
                <a:gd name="T28" fmla="*/ 0 w 993"/>
                <a:gd name="T29" fmla="*/ 24 h 126"/>
                <a:gd name="T30" fmla="*/ 12 w 993"/>
                <a:gd name="T31" fmla="*/ 42 h 126"/>
                <a:gd name="T32" fmla="*/ 18 w 993"/>
                <a:gd name="T33" fmla="*/ 48 h 126"/>
                <a:gd name="T34" fmla="*/ 30 w 993"/>
                <a:gd name="T35" fmla="*/ 54 h 126"/>
                <a:gd name="T36" fmla="*/ 60 w 993"/>
                <a:gd name="T37" fmla="*/ 60 h 126"/>
                <a:gd name="T38" fmla="*/ 90 w 993"/>
                <a:gd name="T39" fmla="*/ 72 h 126"/>
                <a:gd name="T40" fmla="*/ 144 w 993"/>
                <a:gd name="T41" fmla="*/ 84 h 126"/>
                <a:gd name="T42" fmla="*/ 210 w 993"/>
                <a:gd name="T43" fmla="*/ 90 h 126"/>
                <a:gd name="T44" fmla="*/ 293 w 993"/>
                <a:gd name="T45" fmla="*/ 102 h 126"/>
                <a:gd name="T46" fmla="*/ 389 w 993"/>
                <a:gd name="T47" fmla="*/ 108 h 126"/>
                <a:gd name="T48" fmla="*/ 503 w 993"/>
                <a:gd name="T49" fmla="*/ 120 h 126"/>
                <a:gd name="T50" fmla="*/ 622 w 993"/>
                <a:gd name="T51" fmla="*/ 120 h 126"/>
                <a:gd name="T52" fmla="*/ 754 w 993"/>
                <a:gd name="T53" fmla="*/ 126 h 126"/>
                <a:gd name="T54" fmla="*/ 873 w 993"/>
                <a:gd name="T55" fmla="*/ 126 h 126"/>
                <a:gd name="T56" fmla="*/ 993 w 993"/>
                <a:gd name="T57" fmla="*/ 126 h 126"/>
                <a:gd name="T58" fmla="*/ 993 w 993"/>
                <a:gd name="T59" fmla="*/ 12 h 126"/>
                <a:gd name="T60" fmla="*/ 879 w 993"/>
                <a:gd name="T61" fmla="*/ 12 h 126"/>
                <a:gd name="T62" fmla="*/ 754 w 993"/>
                <a:gd name="T63" fmla="*/ 6 h 126"/>
                <a:gd name="T64" fmla="*/ 754 w 993"/>
                <a:gd name="T65" fmla="*/ 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90126" name="Freeform 14"/>
            <p:cNvSpPr>
              <a:spLocks/>
            </p:cNvSpPr>
            <p:nvPr/>
          </p:nvSpPr>
          <p:spPr bwMode="ltGray">
            <a:xfrm>
              <a:off x="4786" y="3645"/>
              <a:ext cx="972" cy="245"/>
            </a:xfrm>
            <a:custGeom>
              <a:avLst/>
              <a:gdLst>
                <a:gd name="T0" fmla="*/ 0 w 969"/>
                <a:gd name="T1" fmla="*/ 0 h 245"/>
                <a:gd name="T2" fmla="*/ 24 w 969"/>
                <a:gd name="T3" fmla="*/ 54 h 245"/>
                <a:gd name="T4" fmla="*/ 66 w 969"/>
                <a:gd name="T5" fmla="*/ 96 h 245"/>
                <a:gd name="T6" fmla="*/ 120 w 969"/>
                <a:gd name="T7" fmla="*/ 137 h 245"/>
                <a:gd name="T8" fmla="*/ 198 w 969"/>
                <a:gd name="T9" fmla="*/ 173 h 245"/>
                <a:gd name="T10" fmla="*/ 293 w 969"/>
                <a:gd name="T11" fmla="*/ 203 h 245"/>
                <a:gd name="T12" fmla="*/ 353 w 969"/>
                <a:gd name="T13" fmla="*/ 215 h 245"/>
                <a:gd name="T14" fmla="*/ 413 w 969"/>
                <a:gd name="T15" fmla="*/ 227 h 245"/>
                <a:gd name="T16" fmla="*/ 479 w 969"/>
                <a:gd name="T17" fmla="*/ 233 h 245"/>
                <a:gd name="T18" fmla="*/ 556 w 969"/>
                <a:gd name="T19" fmla="*/ 239 h 245"/>
                <a:gd name="T20" fmla="*/ 634 w 969"/>
                <a:gd name="T21" fmla="*/ 245 h 245"/>
                <a:gd name="T22" fmla="*/ 724 w 969"/>
                <a:gd name="T23" fmla="*/ 245 h 245"/>
                <a:gd name="T24" fmla="*/ 855 w 969"/>
                <a:gd name="T25" fmla="*/ 245 h 245"/>
                <a:gd name="T26" fmla="*/ 969 w 969"/>
                <a:gd name="T27" fmla="*/ 239 h 245"/>
                <a:gd name="T28" fmla="*/ 969 w 969"/>
                <a:gd name="T29" fmla="*/ 60 h 245"/>
                <a:gd name="T30" fmla="*/ 700 w 969"/>
                <a:gd name="T31" fmla="*/ 60 h 245"/>
                <a:gd name="T32" fmla="*/ 503 w 969"/>
                <a:gd name="T33" fmla="*/ 54 h 245"/>
                <a:gd name="T34" fmla="*/ 317 w 969"/>
                <a:gd name="T35" fmla="*/ 42 h 245"/>
                <a:gd name="T36" fmla="*/ 150 w 969"/>
                <a:gd name="T37" fmla="*/ 24 h 245"/>
                <a:gd name="T38" fmla="*/ 72 w 969"/>
                <a:gd name="T39" fmla="*/ 12 h 245"/>
                <a:gd name="T40" fmla="*/ 0 w 969"/>
                <a:gd name="T41" fmla="*/ 0 h 245"/>
                <a:gd name="T42" fmla="*/ 0 w 969"/>
                <a:gd name="T43" fmla="*/ 0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90127" name="Freeform 15"/>
            <p:cNvSpPr>
              <a:spLocks/>
            </p:cNvSpPr>
            <p:nvPr/>
          </p:nvSpPr>
          <p:spPr bwMode="ltGray">
            <a:xfrm>
              <a:off x="4804" y="3591"/>
              <a:ext cx="954" cy="90"/>
            </a:xfrm>
            <a:custGeom>
              <a:avLst/>
              <a:gdLst>
                <a:gd name="T0" fmla="*/ 700 w 951"/>
                <a:gd name="T1" fmla="*/ 0 h 90"/>
                <a:gd name="T2" fmla="*/ 598 w 951"/>
                <a:gd name="T3" fmla="*/ 0 h 90"/>
                <a:gd name="T4" fmla="*/ 515 w 951"/>
                <a:gd name="T5" fmla="*/ 0 h 90"/>
                <a:gd name="T6" fmla="*/ 431 w 951"/>
                <a:gd name="T7" fmla="*/ 0 h 90"/>
                <a:gd name="T8" fmla="*/ 365 w 951"/>
                <a:gd name="T9" fmla="*/ 0 h 90"/>
                <a:gd name="T10" fmla="*/ 299 w 951"/>
                <a:gd name="T11" fmla="*/ 0 h 90"/>
                <a:gd name="T12" fmla="*/ 245 w 951"/>
                <a:gd name="T13" fmla="*/ 0 h 90"/>
                <a:gd name="T14" fmla="*/ 198 w 951"/>
                <a:gd name="T15" fmla="*/ 0 h 90"/>
                <a:gd name="T16" fmla="*/ 162 w 951"/>
                <a:gd name="T17" fmla="*/ 0 h 90"/>
                <a:gd name="T18" fmla="*/ 126 w 951"/>
                <a:gd name="T19" fmla="*/ 6 h 90"/>
                <a:gd name="T20" fmla="*/ 96 w 951"/>
                <a:gd name="T21" fmla="*/ 6 h 90"/>
                <a:gd name="T22" fmla="*/ 54 w 951"/>
                <a:gd name="T23" fmla="*/ 12 h 90"/>
                <a:gd name="T24" fmla="*/ 30 w 951"/>
                <a:gd name="T25" fmla="*/ 12 h 90"/>
                <a:gd name="T26" fmla="*/ 12 w 951"/>
                <a:gd name="T27" fmla="*/ 18 h 90"/>
                <a:gd name="T28" fmla="*/ 6 w 951"/>
                <a:gd name="T29" fmla="*/ 18 h 90"/>
                <a:gd name="T30" fmla="*/ 0 w 951"/>
                <a:gd name="T31" fmla="*/ 24 h 90"/>
                <a:gd name="T32" fmla="*/ 6 w 951"/>
                <a:gd name="T33" fmla="*/ 30 h 90"/>
                <a:gd name="T34" fmla="*/ 24 w 951"/>
                <a:gd name="T35" fmla="*/ 36 h 90"/>
                <a:gd name="T36" fmla="*/ 54 w 951"/>
                <a:gd name="T37" fmla="*/ 42 h 90"/>
                <a:gd name="T38" fmla="*/ 102 w 951"/>
                <a:gd name="T39" fmla="*/ 54 h 90"/>
                <a:gd name="T40" fmla="*/ 168 w 951"/>
                <a:gd name="T41" fmla="*/ 60 h 90"/>
                <a:gd name="T42" fmla="*/ 251 w 951"/>
                <a:gd name="T43" fmla="*/ 66 h 90"/>
                <a:gd name="T44" fmla="*/ 341 w 951"/>
                <a:gd name="T45" fmla="*/ 78 h 90"/>
                <a:gd name="T46" fmla="*/ 449 w 951"/>
                <a:gd name="T47" fmla="*/ 84 h 90"/>
                <a:gd name="T48" fmla="*/ 568 w 951"/>
                <a:gd name="T49" fmla="*/ 84 h 90"/>
                <a:gd name="T50" fmla="*/ 694 w 951"/>
                <a:gd name="T51" fmla="*/ 90 h 90"/>
                <a:gd name="T52" fmla="*/ 825 w 951"/>
                <a:gd name="T53" fmla="*/ 90 h 90"/>
                <a:gd name="T54" fmla="*/ 951 w 951"/>
                <a:gd name="T55" fmla="*/ 90 h 90"/>
                <a:gd name="T56" fmla="*/ 951 w 951"/>
                <a:gd name="T57" fmla="*/ 6 h 90"/>
                <a:gd name="T58" fmla="*/ 831 w 951"/>
                <a:gd name="T59" fmla="*/ 6 h 90"/>
                <a:gd name="T60" fmla="*/ 772 w 951"/>
                <a:gd name="T61" fmla="*/ 6 h 90"/>
                <a:gd name="T62" fmla="*/ 700 w 951"/>
                <a:gd name="T63" fmla="*/ 0 h 90"/>
                <a:gd name="T64" fmla="*/ 700 w 951"/>
                <a:gd name="T65"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90128" name="Freeform 16"/>
            <p:cNvSpPr>
              <a:spLocks/>
            </p:cNvSpPr>
            <p:nvPr/>
          </p:nvSpPr>
          <p:spPr bwMode="ltGray">
            <a:xfrm>
              <a:off x="3059" y="1541"/>
              <a:ext cx="102" cy="155"/>
            </a:xfrm>
            <a:custGeom>
              <a:avLst/>
              <a:gdLst>
                <a:gd name="T0" fmla="*/ 102 w 102"/>
                <a:gd name="T1" fmla="*/ 0 h 155"/>
                <a:gd name="T2" fmla="*/ 0 w 102"/>
                <a:gd name="T3" fmla="*/ 12 h 155"/>
                <a:gd name="T4" fmla="*/ 30 w 102"/>
                <a:gd name="T5" fmla="*/ 72 h 155"/>
                <a:gd name="T6" fmla="*/ 30 w 102"/>
                <a:gd name="T7" fmla="*/ 155 h 155"/>
                <a:gd name="T8" fmla="*/ 72 w 102"/>
                <a:gd name="T9" fmla="*/ 155 h 155"/>
                <a:gd name="T10" fmla="*/ 72 w 102"/>
                <a:gd name="T11" fmla="*/ 66 h 155"/>
                <a:gd name="T12" fmla="*/ 102 w 102"/>
                <a:gd name="T13" fmla="*/ 0 h 155"/>
                <a:gd name="T14" fmla="*/ 102 w 102"/>
                <a:gd name="T15" fmla="*/ 0 h 1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90129" name="Freeform 17"/>
            <p:cNvSpPr>
              <a:spLocks noEditPoints="1"/>
            </p:cNvSpPr>
            <p:nvPr/>
          </p:nvSpPr>
          <p:spPr bwMode="ltGray">
            <a:xfrm>
              <a:off x="3059" y="1690"/>
              <a:ext cx="90" cy="96"/>
            </a:xfrm>
            <a:custGeom>
              <a:avLst/>
              <a:gdLst>
                <a:gd name="T0" fmla="*/ 48 w 90"/>
                <a:gd name="T1" fmla="*/ 96 h 96"/>
                <a:gd name="T2" fmla="*/ 72 w 90"/>
                <a:gd name="T3" fmla="*/ 72 h 96"/>
                <a:gd name="T4" fmla="*/ 84 w 90"/>
                <a:gd name="T5" fmla="*/ 48 h 96"/>
                <a:gd name="T6" fmla="*/ 90 w 90"/>
                <a:gd name="T7" fmla="*/ 36 h 96"/>
                <a:gd name="T8" fmla="*/ 84 w 90"/>
                <a:gd name="T9" fmla="*/ 24 h 96"/>
                <a:gd name="T10" fmla="*/ 66 w 90"/>
                <a:gd name="T11" fmla="*/ 6 h 96"/>
                <a:gd name="T12" fmla="*/ 42 w 90"/>
                <a:gd name="T13" fmla="*/ 0 h 96"/>
                <a:gd name="T14" fmla="*/ 24 w 90"/>
                <a:gd name="T15" fmla="*/ 0 h 96"/>
                <a:gd name="T16" fmla="*/ 12 w 90"/>
                <a:gd name="T17" fmla="*/ 12 h 96"/>
                <a:gd name="T18" fmla="*/ 6 w 90"/>
                <a:gd name="T19" fmla="*/ 24 h 96"/>
                <a:gd name="T20" fmla="*/ 0 w 90"/>
                <a:gd name="T21" fmla="*/ 36 h 96"/>
                <a:gd name="T22" fmla="*/ 12 w 90"/>
                <a:gd name="T23" fmla="*/ 66 h 96"/>
                <a:gd name="T24" fmla="*/ 30 w 90"/>
                <a:gd name="T25" fmla="*/ 84 h 96"/>
                <a:gd name="T26" fmla="*/ 48 w 90"/>
                <a:gd name="T27" fmla="*/ 96 h 96"/>
                <a:gd name="T28" fmla="*/ 48 w 90"/>
                <a:gd name="T29" fmla="*/ 96 h 96"/>
                <a:gd name="T30" fmla="*/ 48 w 90"/>
                <a:gd name="T31" fmla="*/ 12 h 96"/>
                <a:gd name="T32" fmla="*/ 66 w 90"/>
                <a:gd name="T33" fmla="*/ 18 h 96"/>
                <a:gd name="T34" fmla="*/ 72 w 90"/>
                <a:gd name="T35" fmla="*/ 24 h 96"/>
                <a:gd name="T36" fmla="*/ 72 w 90"/>
                <a:gd name="T37" fmla="*/ 36 h 96"/>
                <a:gd name="T38" fmla="*/ 72 w 90"/>
                <a:gd name="T39" fmla="*/ 48 h 96"/>
                <a:gd name="T40" fmla="*/ 54 w 90"/>
                <a:gd name="T41" fmla="*/ 66 h 96"/>
                <a:gd name="T42" fmla="*/ 48 w 90"/>
                <a:gd name="T43" fmla="*/ 78 h 96"/>
                <a:gd name="T44" fmla="*/ 30 w 90"/>
                <a:gd name="T45" fmla="*/ 66 h 96"/>
                <a:gd name="T46" fmla="*/ 24 w 90"/>
                <a:gd name="T47" fmla="*/ 48 h 96"/>
                <a:gd name="T48" fmla="*/ 18 w 90"/>
                <a:gd name="T49" fmla="*/ 30 h 96"/>
                <a:gd name="T50" fmla="*/ 30 w 90"/>
                <a:gd name="T51" fmla="*/ 12 h 96"/>
                <a:gd name="T52" fmla="*/ 48 w 90"/>
                <a:gd name="T53" fmla="*/ 12 h 96"/>
                <a:gd name="T54" fmla="*/ 48 w 90"/>
                <a:gd name="T55"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90130" name="Freeform 18"/>
            <p:cNvSpPr>
              <a:spLocks noEditPoints="1"/>
            </p:cNvSpPr>
            <p:nvPr/>
          </p:nvSpPr>
          <p:spPr bwMode="ltGray">
            <a:xfrm>
              <a:off x="3059" y="1768"/>
              <a:ext cx="90" cy="108"/>
            </a:xfrm>
            <a:custGeom>
              <a:avLst/>
              <a:gdLst>
                <a:gd name="T0" fmla="*/ 0 w 90"/>
                <a:gd name="T1" fmla="*/ 90 h 108"/>
                <a:gd name="T2" fmla="*/ 12 w 90"/>
                <a:gd name="T3" fmla="*/ 102 h 108"/>
                <a:gd name="T4" fmla="*/ 24 w 90"/>
                <a:gd name="T5" fmla="*/ 108 h 108"/>
                <a:gd name="T6" fmla="*/ 54 w 90"/>
                <a:gd name="T7" fmla="*/ 108 h 108"/>
                <a:gd name="T8" fmla="*/ 78 w 90"/>
                <a:gd name="T9" fmla="*/ 96 h 108"/>
                <a:gd name="T10" fmla="*/ 90 w 90"/>
                <a:gd name="T11" fmla="*/ 72 h 108"/>
                <a:gd name="T12" fmla="*/ 84 w 90"/>
                <a:gd name="T13" fmla="*/ 42 h 108"/>
                <a:gd name="T14" fmla="*/ 66 w 90"/>
                <a:gd name="T15" fmla="*/ 24 h 108"/>
                <a:gd name="T16" fmla="*/ 54 w 90"/>
                <a:gd name="T17" fmla="*/ 12 h 108"/>
                <a:gd name="T18" fmla="*/ 48 w 90"/>
                <a:gd name="T19" fmla="*/ 6 h 108"/>
                <a:gd name="T20" fmla="*/ 48 w 90"/>
                <a:gd name="T21" fmla="*/ 6 h 108"/>
                <a:gd name="T22" fmla="*/ 48 w 90"/>
                <a:gd name="T23" fmla="*/ 0 h 108"/>
                <a:gd name="T24" fmla="*/ 24 w 90"/>
                <a:gd name="T25" fmla="*/ 24 h 108"/>
                <a:gd name="T26" fmla="*/ 6 w 90"/>
                <a:gd name="T27" fmla="*/ 48 h 108"/>
                <a:gd name="T28" fmla="*/ 0 w 90"/>
                <a:gd name="T29" fmla="*/ 66 h 108"/>
                <a:gd name="T30" fmla="*/ 0 w 90"/>
                <a:gd name="T31" fmla="*/ 90 h 108"/>
                <a:gd name="T32" fmla="*/ 0 w 90"/>
                <a:gd name="T33" fmla="*/ 90 h 108"/>
                <a:gd name="T34" fmla="*/ 12 w 90"/>
                <a:gd name="T35" fmla="*/ 66 h 108"/>
                <a:gd name="T36" fmla="*/ 18 w 90"/>
                <a:gd name="T37" fmla="*/ 48 h 108"/>
                <a:gd name="T38" fmla="*/ 30 w 90"/>
                <a:gd name="T39" fmla="*/ 36 h 108"/>
                <a:gd name="T40" fmla="*/ 42 w 90"/>
                <a:gd name="T41" fmla="*/ 24 h 108"/>
                <a:gd name="T42" fmla="*/ 48 w 90"/>
                <a:gd name="T43" fmla="*/ 18 h 108"/>
                <a:gd name="T44" fmla="*/ 66 w 90"/>
                <a:gd name="T45" fmla="*/ 30 h 108"/>
                <a:gd name="T46" fmla="*/ 72 w 90"/>
                <a:gd name="T47" fmla="*/ 48 h 108"/>
                <a:gd name="T48" fmla="*/ 78 w 90"/>
                <a:gd name="T49" fmla="*/ 72 h 108"/>
                <a:gd name="T50" fmla="*/ 78 w 90"/>
                <a:gd name="T51" fmla="*/ 84 h 108"/>
                <a:gd name="T52" fmla="*/ 66 w 90"/>
                <a:gd name="T53" fmla="*/ 96 h 108"/>
                <a:gd name="T54" fmla="*/ 42 w 90"/>
                <a:gd name="T55" fmla="*/ 102 h 108"/>
                <a:gd name="T56" fmla="*/ 30 w 90"/>
                <a:gd name="T57" fmla="*/ 96 h 108"/>
                <a:gd name="T58" fmla="*/ 18 w 90"/>
                <a:gd name="T59" fmla="*/ 90 h 108"/>
                <a:gd name="T60" fmla="*/ 12 w 90"/>
                <a:gd name="T61" fmla="*/ 78 h 108"/>
                <a:gd name="T62" fmla="*/ 12 w 90"/>
                <a:gd name="T63" fmla="*/ 66 h 108"/>
                <a:gd name="T64" fmla="*/ 12 w 90"/>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90131" name="Freeform 19"/>
            <p:cNvSpPr>
              <a:spLocks/>
            </p:cNvSpPr>
            <p:nvPr/>
          </p:nvSpPr>
          <p:spPr bwMode="ltGray">
            <a:xfrm>
              <a:off x="5470" y="1205"/>
              <a:ext cx="102" cy="156"/>
            </a:xfrm>
            <a:custGeom>
              <a:avLst/>
              <a:gdLst>
                <a:gd name="T0" fmla="*/ 102 w 102"/>
                <a:gd name="T1" fmla="*/ 0 h 156"/>
                <a:gd name="T2" fmla="*/ 0 w 102"/>
                <a:gd name="T3" fmla="*/ 6 h 156"/>
                <a:gd name="T4" fmla="*/ 30 w 102"/>
                <a:gd name="T5" fmla="*/ 72 h 156"/>
                <a:gd name="T6" fmla="*/ 30 w 102"/>
                <a:gd name="T7" fmla="*/ 156 h 156"/>
                <a:gd name="T8" fmla="*/ 72 w 102"/>
                <a:gd name="T9" fmla="*/ 156 h 156"/>
                <a:gd name="T10" fmla="*/ 72 w 102"/>
                <a:gd name="T11" fmla="*/ 66 h 156"/>
                <a:gd name="T12" fmla="*/ 102 w 102"/>
                <a:gd name="T13" fmla="*/ 0 h 156"/>
                <a:gd name="T14" fmla="*/ 102 w 102"/>
                <a:gd name="T15" fmla="*/ 0 h 1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90132" name="Freeform 20"/>
            <p:cNvSpPr>
              <a:spLocks noEditPoints="1"/>
            </p:cNvSpPr>
            <p:nvPr/>
          </p:nvSpPr>
          <p:spPr bwMode="ltGray">
            <a:xfrm>
              <a:off x="5476" y="1349"/>
              <a:ext cx="84" cy="96"/>
            </a:xfrm>
            <a:custGeom>
              <a:avLst/>
              <a:gdLst>
                <a:gd name="T0" fmla="*/ 42 w 84"/>
                <a:gd name="T1" fmla="*/ 96 h 96"/>
                <a:gd name="T2" fmla="*/ 66 w 84"/>
                <a:gd name="T3" fmla="*/ 78 h 96"/>
                <a:gd name="T4" fmla="*/ 84 w 84"/>
                <a:gd name="T5" fmla="*/ 54 h 96"/>
                <a:gd name="T6" fmla="*/ 84 w 84"/>
                <a:gd name="T7" fmla="*/ 30 h 96"/>
                <a:gd name="T8" fmla="*/ 66 w 84"/>
                <a:gd name="T9" fmla="*/ 6 h 96"/>
                <a:gd name="T10" fmla="*/ 42 w 84"/>
                <a:gd name="T11" fmla="*/ 0 h 96"/>
                <a:gd name="T12" fmla="*/ 24 w 84"/>
                <a:gd name="T13" fmla="*/ 6 h 96"/>
                <a:gd name="T14" fmla="*/ 12 w 84"/>
                <a:gd name="T15" fmla="*/ 18 h 96"/>
                <a:gd name="T16" fmla="*/ 6 w 84"/>
                <a:gd name="T17" fmla="*/ 30 h 96"/>
                <a:gd name="T18" fmla="*/ 0 w 84"/>
                <a:gd name="T19" fmla="*/ 42 h 96"/>
                <a:gd name="T20" fmla="*/ 12 w 84"/>
                <a:gd name="T21" fmla="*/ 66 h 96"/>
                <a:gd name="T22" fmla="*/ 30 w 84"/>
                <a:gd name="T23" fmla="*/ 84 h 96"/>
                <a:gd name="T24" fmla="*/ 42 w 84"/>
                <a:gd name="T25" fmla="*/ 96 h 96"/>
                <a:gd name="T26" fmla="*/ 42 w 84"/>
                <a:gd name="T27" fmla="*/ 96 h 96"/>
                <a:gd name="T28" fmla="*/ 48 w 84"/>
                <a:gd name="T29" fmla="*/ 12 h 96"/>
                <a:gd name="T30" fmla="*/ 66 w 84"/>
                <a:gd name="T31" fmla="*/ 18 h 96"/>
                <a:gd name="T32" fmla="*/ 72 w 84"/>
                <a:gd name="T33" fmla="*/ 30 h 96"/>
                <a:gd name="T34" fmla="*/ 72 w 84"/>
                <a:gd name="T35" fmla="*/ 42 h 96"/>
                <a:gd name="T36" fmla="*/ 66 w 84"/>
                <a:gd name="T37" fmla="*/ 54 h 96"/>
                <a:gd name="T38" fmla="*/ 54 w 84"/>
                <a:gd name="T39" fmla="*/ 72 h 96"/>
                <a:gd name="T40" fmla="*/ 42 w 84"/>
                <a:gd name="T41" fmla="*/ 84 h 96"/>
                <a:gd name="T42" fmla="*/ 42 w 84"/>
                <a:gd name="T43" fmla="*/ 84 h 96"/>
                <a:gd name="T44" fmla="*/ 30 w 84"/>
                <a:gd name="T45" fmla="*/ 72 h 96"/>
                <a:gd name="T46" fmla="*/ 18 w 84"/>
                <a:gd name="T47" fmla="*/ 54 h 96"/>
                <a:gd name="T48" fmla="*/ 18 w 84"/>
                <a:gd name="T49" fmla="*/ 30 h 96"/>
                <a:gd name="T50" fmla="*/ 30 w 84"/>
                <a:gd name="T51" fmla="*/ 18 h 96"/>
                <a:gd name="T52" fmla="*/ 48 w 84"/>
                <a:gd name="T53" fmla="*/ 12 h 96"/>
                <a:gd name="T54" fmla="*/ 48 w 84"/>
                <a:gd name="T55"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90133" name="Freeform 21"/>
            <p:cNvSpPr>
              <a:spLocks noEditPoints="1"/>
            </p:cNvSpPr>
            <p:nvPr/>
          </p:nvSpPr>
          <p:spPr bwMode="ltGray">
            <a:xfrm>
              <a:off x="5470" y="1433"/>
              <a:ext cx="90" cy="108"/>
            </a:xfrm>
            <a:custGeom>
              <a:avLst/>
              <a:gdLst>
                <a:gd name="T0" fmla="*/ 6 w 90"/>
                <a:gd name="T1" fmla="*/ 90 h 108"/>
                <a:gd name="T2" fmla="*/ 18 w 90"/>
                <a:gd name="T3" fmla="*/ 102 h 108"/>
                <a:gd name="T4" fmla="*/ 30 w 90"/>
                <a:gd name="T5" fmla="*/ 108 h 108"/>
                <a:gd name="T6" fmla="*/ 60 w 90"/>
                <a:gd name="T7" fmla="*/ 108 h 108"/>
                <a:gd name="T8" fmla="*/ 84 w 90"/>
                <a:gd name="T9" fmla="*/ 96 h 108"/>
                <a:gd name="T10" fmla="*/ 90 w 90"/>
                <a:gd name="T11" fmla="*/ 84 h 108"/>
                <a:gd name="T12" fmla="*/ 90 w 90"/>
                <a:gd name="T13" fmla="*/ 66 h 108"/>
                <a:gd name="T14" fmla="*/ 84 w 90"/>
                <a:gd name="T15" fmla="*/ 36 h 108"/>
                <a:gd name="T16" fmla="*/ 72 w 90"/>
                <a:gd name="T17" fmla="*/ 18 h 108"/>
                <a:gd name="T18" fmla="*/ 60 w 90"/>
                <a:gd name="T19" fmla="*/ 6 h 108"/>
                <a:gd name="T20" fmla="*/ 54 w 90"/>
                <a:gd name="T21" fmla="*/ 0 h 108"/>
                <a:gd name="T22" fmla="*/ 54 w 90"/>
                <a:gd name="T23" fmla="*/ 0 h 108"/>
                <a:gd name="T24" fmla="*/ 48 w 90"/>
                <a:gd name="T25" fmla="*/ 0 h 108"/>
                <a:gd name="T26" fmla="*/ 24 w 90"/>
                <a:gd name="T27" fmla="*/ 24 h 108"/>
                <a:gd name="T28" fmla="*/ 12 w 90"/>
                <a:gd name="T29" fmla="*/ 48 h 108"/>
                <a:gd name="T30" fmla="*/ 0 w 90"/>
                <a:gd name="T31" fmla="*/ 66 h 108"/>
                <a:gd name="T32" fmla="*/ 6 w 90"/>
                <a:gd name="T33" fmla="*/ 90 h 108"/>
                <a:gd name="T34" fmla="*/ 6 w 90"/>
                <a:gd name="T35" fmla="*/ 90 h 108"/>
                <a:gd name="T36" fmla="*/ 18 w 90"/>
                <a:gd name="T37" fmla="*/ 66 h 108"/>
                <a:gd name="T38" fmla="*/ 24 w 90"/>
                <a:gd name="T39" fmla="*/ 48 h 108"/>
                <a:gd name="T40" fmla="*/ 36 w 90"/>
                <a:gd name="T41" fmla="*/ 30 h 108"/>
                <a:gd name="T42" fmla="*/ 42 w 90"/>
                <a:gd name="T43" fmla="*/ 18 h 108"/>
                <a:gd name="T44" fmla="*/ 48 w 90"/>
                <a:gd name="T45" fmla="*/ 12 h 108"/>
                <a:gd name="T46" fmla="*/ 78 w 90"/>
                <a:gd name="T47" fmla="*/ 42 h 108"/>
                <a:gd name="T48" fmla="*/ 84 w 90"/>
                <a:gd name="T49" fmla="*/ 66 h 108"/>
                <a:gd name="T50" fmla="*/ 66 w 90"/>
                <a:gd name="T51" fmla="*/ 90 h 108"/>
                <a:gd name="T52" fmla="*/ 54 w 90"/>
                <a:gd name="T53" fmla="*/ 96 h 108"/>
                <a:gd name="T54" fmla="*/ 42 w 90"/>
                <a:gd name="T55" fmla="*/ 96 h 108"/>
                <a:gd name="T56" fmla="*/ 30 w 90"/>
                <a:gd name="T57" fmla="*/ 96 h 108"/>
                <a:gd name="T58" fmla="*/ 24 w 90"/>
                <a:gd name="T59" fmla="*/ 84 h 108"/>
                <a:gd name="T60" fmla="*/ 18 w 90"/>
                <a:gd name="T61" fmla="*/ 78 h 108"/>
                <a:gd name="T62" fmla="*/ 18 w 90"/>
                <a:gd name="T63" fmla="*/ 66 h 108"/>
                <a:gd name="T64" fmla="*/ 18 w 90"/>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90134" name="Freeform 22"/>
            <p:cNvSpPr>
              <a:spLocks noEditPoints="1"/>
            </p:cNvSpPr>
            <p:nvPr/>
          </p:nvSpPr>
          <p:spPr bwMode="ltGray">
            <a:xfrm>
              <a:off x="5428" y="3525"/>
              <a:ext cx="66" cy="96"/>
            </a:xfrm>
            <a:custGeom>
              <a:avLst/>
              <a:gdLst>
                <a:gd name="T0" fmla="*/ 30 w 66"/>
                <a:gd name="T1" fmla="*/ 96 h 96"/>
                <a:gd name="T2" fmla="*/ 54 w 66"/>
                <a:gd name="T3" fmla="*/ 72 h 96"/>
                <a:gd name="T4" fmla="*/ 66 w 66"/>
                <a:gd name="T5" fmla="*/ 48 h 96"/>
                <a:gd name="T6" fmla="*/ 66 w 66"/>
                <a:gd name="T7" fmla="*/ 24 h 96"/>
                <a:gd name="T8" fmla="*/ 54 w 66"/>
                <a:gd name="T9" fmla="*/ 6 h 96"/>
                <a:gd name="T10" fmla="*/ 30 w 66"/>
                <a:gd name="T11" fmla="*/ 0 h 96"/>
                <a:gd name="T12" fmla="*/ 18 w 66"/>
                <a:gd name="T13" fmla="*/ 0 h 96"/>
                <a:gd name="T14" fmla="*/ 6 w 66"/>
                <a:gd name="T15" fmla="*/ 12 h 96"/>
                <a:gd name="T16" fmla="*/ 0 w 66"/>
                <a:gd name="T17" fmla="*/ 36 h 96"/>
                <a:gd name="T18" fmla="*/ 6 w 66"/>
                <a:gd name="T19" fmla="*/ 60 h 96"/>
                <a:gd name="T20" fmla="*/ 18 w 66"/>
                <a:gd name="T21" fmla="*/ 84 h 96"/>
                <a:gd name="T22" fmla="*/ 30 w 66"/>
                <a:gd name="T23" fmla="*/ 96 h 96"/>
                <a:gd name="T24" fmla="*/ 30 w 66"/>
                <a:gd name="T25" fmla="*/ 96 h 96"/>
                <a:gd name="T26" fmla="*/ 30 w 66"/>
                <a:gd name="T27" fmla="*/ 12 h 96"/>
                <a:gd name="T28" fmla="*/ 48 w 66"/>
                <a:gd name="T29" fmla="*/ 18 h 96"/>
                <a:gd name="T30" fmla="*/ 54 w 66"/>
                <a:gd name="T31" fmla="*/ 24 h 96"/>
                <a:gd name="T32" fmla="*/ 54 w 66"/>
                <a:gd name="T33" fmla="*/ 36 h 96"/>
                <a:gd name="T34" fmla="*/ 48 w 66"/>
                <a:gd name="T35" fmla="*/ 48 h 96"/>
                <a:gd name="T36" fmla="*/ 36 w 66"/>
                <a:gd name="T37" fmla="*/ 66 h 96"/>
                <a:gd name="T38" fmla="*/ 30 w 66"/>
                <a:gd name="T39" fmla="*/ 78 h 96"/>
                <a:gd name="T40" fmla="*/ 18 w 66"/>
                <a:gd name="T41" fmla="*/ 66 h 96"/>
                <a:gd name="T42" fmla="*/ 12 w 66"/>
                <a:gd name="T43" fmla="*/ 48 h 96"/>
                <a:gd name="T44" fmla="*/ 6 w 66"/>
                <a:gd name="T45" fmla="*/ 30 h 96"/>
                <a:gd name="T46" fmla="*/ 18 w 66"/>
                <a:gd name="T47" fmla="*/ 12 h 96"/>
                <a:gd name="T48" fmla="*/ 30 w 66"/>
                <a:gd name="T49" fmla="*/ 12 h 96"/>
                <a:gd name="T50" fmla="*/ 30 w 66"/>
                <a:gd name="T51"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90135" name="Freeform 23"/>
            <p:cNvSpPr>
              <a:spLocks/>
            </p:cNvSpPr>
            <p:nvPr/>
          </p:nvSpPr>
          <p:spPr bwMode="ltGray">
            <a:xfrm>
              <a:off x="3017" y="1127"/>
              <a:ext cx="2603" cy="444"/>
            </a:xfrm>
            <a:custGeom>
              <a:avLst/>
              <a:gdLst>
                <a:gd name="T0" fmla="*/ 2577 w 2594"/>
                <a:gd name="T1" fmla="*/ 0 h 444"/>
                <a:gd name="T2" fmla="*/ 2594 w 2594"/>
                <a:gd name="T3" fmla="*/ 72 h 444"/>
                <a:gd name="T4" fmla="*/ 6 w 2594"/>
                <a:gd name="T5" fmla="*/ 444 h 444"/>
                <a:gd name="T6" fmla="*/ 0 w 2594"/>
                <a:gd name="T7" fmla="*/ 396 h 444"/>
                <a:gd name="T8" fmla="*/ 1225 w 2594"/>
                <a:gd name="T9" fmla="*/ 96 h 444"/>
                <a:gd name="T10" fmla="*/ 1351 w 2594"/>
                <a:gd name="T11" fmla="*/ 78 h 444"/>
                <a:gd name="T12" fmla="*/ 2577 w 2594"/>
                <a:gd name="T13" fmla="*/ 0 h 444"/>
                <a:gd name="T14" fmla="*/ 2577 w 2594"/>
                <a:gd name="T15" fmla="*/ 0 h 4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90136" name="Freeform 24"/>
            <p:cNvSpPr>
              <a:spLocks noEditPoints="1"/>
            </p:cNvSpPr>
            <p:nvPr/>
          </p:nvSpPr>
          <p:spPr bwMode="ltGray">
            <a:xfrm>
              <a:off x="2934" y="3773"/>
              <a:ext cx="84" cy="95"/>
            </a:xfrm>
            <a:custGeom>
              <a:avLst/>
              <a:gdLst>
                <a:gd name="T0" fmla="*/ 36 w 84"/>
                <a:gd name="T1" fmla="*/ 95 h 95"/>
                <a:gd name="T2" fmla="*/ 60 w 84"/>
                <a:gd name="T3" fmla="*/ 77 h 95"/>
                <a:gd name="T4" fmla="*/ 78 w 84"/>
                <a:gd name="T5" fmla="*/ 53 h 95"/>
                <a:gd name="T6" fmla="*/ 84 w 84"/>
                <a:gd name="T7" fmla="*/ 42 h 95"/>
                <a:gd name="T8" fmla="*/ 84 w 84"/>
                <a:gd name="T9" fmla="*/ 30 h 95"/>
                <a:gd name="T10" fmla="*/ 72 w 84"/>
                <a:gd name="T11" fmla="*/ 6 h 95"/>
                <a:gd name="T12" fmla="*/ 42 w 84"/>
                <a:gd name="T13" fmla="*/ 0 h 95"/>
                <a:gd name="T14" fmla="*/ 30 w 84"/>
                <a:gd name="T15" fmla="*/ 0 h 95"/>
                <a:gd name="T16" fmla="*/ 12 w 84"/>
                <a:gd name="T17" fmla="*/ 12 h 95"/>
                <a:gd name="T18" fmla="*/ 0 w 84"/>
                <a:gd name="T19" fmla="*/ 24 h 95"/>
                <a:gd name="T20" fmla="*/ 0 w 84"/>
                <a:gd name="T21" fmla="*/ 36 h 95"/>
                <a:gd name="T22" fmla="*/ 6 w 84"/>
                <a:gd name="T23" fmla="*/ 59 h 95"/>
                <a:gd name="T24" fmla="*/ 24 w 84"/>
                <a:gd name="T25" fmla="*/ 83 h 95"/>
                <a:gd name="T26" fmla="*/ 36 w 84"/>
                <a:gd name="T27" fmla="*/ 95 h 95"/>
                <a:gd name="T28" fmla="*/ 36 w 84"/>
                <a:gd name="T29" fmla="*/ 95 h 95"/>
                <a:gd name="T30" fmla="*/ 48 w 84"/>
                <a:gd name="T31" fmla="*/ 12 h 95"/>
                <a:gd name="T32" fmla="*/ 66 w 84"/>
                <a:gd name="T33" fmla="*/ 18 h 95"/>
                <a:gd name="T34" fmla="*/ 72 w 84"/>
                <a:gd name="T35" fmla="*/ 30 h 95"/>
                <a:gd name="T36" fmla="*/ 72 w 84"/>
                <a:gd name="T37" fmla="*/ 42 h 95"/>
                <a:gd name="T38" fmla="*/ 66 w 84"/>
                <a:gd name="T39" fmla="*/ 53 h 95"/>
                <a:gd name="T40" fmla="*/ 48 w 84"/>
                <a:gd name="T41" fmla="*/ 71 h 95"/>
                <a:gd name="T42" fmla="*/ 42 w 84"/>
                <a:gd name="T43" fmla="*/ 77 h 95"/>
                <a:gd name="T44" fmla="*/ 36 w 84"/>
                <a:gd name="T45" fmla="*/ 77 h 95"/>
                <a:gd name="T46" fmla="*/ 24 w 84"/>
                <a:gd name="T47" fmla="*/ 65 h 95"/>
                <a:gd name="T48" fmla="*/ 18 w 84"/>
                <a:gd name="T49" fmla="*/ 48 h 95"/>
                <a:gd name="T50" fmla="*/ 18 w 84"/>
                <a:gd name="T51" fmla="*/ 30 h 95"/>
                <a:gd name="T52" fmla="*/ 30 w 84"/>
                <a:gd name="T53" fmla="*/ 12 h 95"/>
                <a:gd name="T54" fmla="*/ 48 w 84"/>
                <a:gd name="T55" fmla="*/ 12 h 95"/>
                <a:gd name="T56" fmla="*/ 48 w 84"/>
                <a:gd name="T57" fmla="*/ 12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90137" name="Freeform 25"/>
            <p:cNvSpPr>
              <a:spLocks noEditPoints="1"/>
            </p:cNvSpPr>
            <p:nvPr/>
          </p:nvSpPr>
          <p:spPr bwMode="ltGray">
            <a:xfrm>
              <a:off x="3779" y="3872"/>
              <a:ext cx="90" cy="108"/>
            </a:xfrm>
            <a:custGeom>
              <a:avLst/>
              <a:gdLst>
                <a:gd name="T0" fmla="*/ 12 w 90"/>
                <a:gd name="T1" fmla="*/ 96 h 108"/>
                <a:gd name="T2" fmla="*/ 24 w 90"/>
                <a:gd name="T3" fmla="*/ 108 h 108"/>
                <a:gd name="T4" fmla="*/ 42 w 90"/>
                <a:gd name="T5" fmla="*/ 108 h 108"/>
                <a:gd name="T6" fmla="*/ 66 w 90"/>
                <a:gd name="T7" fmla="*/ 102 h 108"/>
                <a:gd name="T8" fmla="*/ 84 w 90"/>
                <a:gd name="T9" fmla="*/ 78 h 108"/>
                <a:gd name="T10" fmla="*/ 90 w 90"/>
                <a:gd name="T11" fmla="*/ 66 h 108"/>
                <a:gd name="T12" fmla="*/ 84 w 90"/>
                <a:gd name="T13" fmla="*/ 48 h 108"/>
                <a:gd name="T14" fmla="*/ 66 w 90"/>
                <a:gd name="T15" fmla="*/ 24 h 108"/>
                <a:gd name="T16" fmla="*/ 48 w 90"/>
                <a:gd name="T17" fmla="*/ 12 h 108"/>
                <a:gd name="T18" fmla="*/ 36 w 90"/>
                <a:gd name="T19" fmla="*/ 0 h 108"/>
                <a:gd name="T20" fmla="*/ 30 w 90"/>
                <a:gd name="T21" fmla="*/ 0 h 108"/>
                <a:gd name="T22" fmla="*/ 30 w 90"/>
                <a:gd name="T23" fmla="*/ 0 h 108"/>
                <a:gd name="T24" fmla="*/ 24 w 90"/>
                <a:gd name="T25" fmla="*/ 0 h 108"/>
                <a:gd name="T26" fmla="*/ 12 w 90"/>
                <a:gd name="T27" fmla="*/ 30 h 108"/>
                <a:gd name="T28" fmla="*/ 0 w 90"/>
                <a:gd name="T29" fmla="*/ 54 h 108"/>
                <a:gd name="T30" fmla="*/ 0 w 90"/>
                <a:gd name="T31" fmla="*/ 78 h 108"/>
                <a:gd name="T32" fmla="*/ 12 w 90"/>
                <a:gd name="T33" fmla="*/ 96 h 108"/>
                <a:gd name="T34" fmla="*/ 12 w 90"/>
                <a:gd name="T35" fmla="*/ 96 h 108"/>
                <a:gd name="T36" fmla="*/ 12 w 90"/>
                <a:gd name="T37" fmla="*/ 72 h 108"/>
                <a:gd name="T38" fmla="*/ 18 w 90"/>
                <a:gd name="T39" fmla="*/ 54 h 108"/>
                <a:gd name="T40" fmla="*/ 24 w 90"/>
                <a:gd name="T41" fmla="*/ 36 h 108"/>
                <a:gd name="T42" fmla="*/ 30 w 90"/>
                <a:gd name="T43" fmla="*/ 18 h 108"/>
                <a:gd name="T44" fmla="*/ 30 w 90"/>
                <a:gd name="T45" fmla="*/ 12 h 108"/>
                <a:gd name="T46" fmla="*/ 48 w 90"/>
                <a:gd name="T47" fmla="*/ 24 h 108"/>
                <a:gd name="T48" fmla="*/ 66 w 90"/>
                <a:gd name="T49" fmla="*/ 36 h 108"/>
                <a:gd name="T50" fmla="*/ 78 w 90"/>
                <a:gd name="T51" fmla="*/ 54 h 108"/>
                <a:gd name="T52" fmla="*/ 78 w 90"/>
                <a:gd name="T53" fmla="*/ 72 h 108"/>
                <a:gd name="T54" fmla="*/ 72 w 90"/>
                <a:gd name="T55" fmla="*/ 84 h 108"/>
                <a:gd name="T56" fmla="*/ 48 w 90"/>
                <a:gd name="T57" fmla="*/ 96 h 108"/>
                <a:gd name="T58" fmla="*/ 36 w 90"/>
                <a:gd name="T59" fmla="*/ 96 h 108"/>
                <a:gd name="T60" fmla="*/ 24 w 90"/>
                <a:gd name="T61" fmla="*/ 90 h 108"/>
                <a:gd name="T62" fmla="*/ 18 w 90"/>
                <a:gd name="T63" fmla="*/ 84 h 108"/>
                <a:gd name="T64" fmla="*/ 12 w 90"/>
                <a:gd name="T65" fmla="*/ 72 h 108"/>
                <a:gd name="T66" fmla="*/ 12 w 90"/>
                <a:gd name="T67" fmla="*/ 72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90138" name="Freeform 26"/>
            <p:cNvSpPr>
              <a:spLocks noEditPoints="1"/>
            </p:cNvSpPr>
            <p:nvPr/>
          </p:nvSpPr>
          <p:spPr bwMode="ltGray">
            <a:xfrm>
              <a:off x="2400" y="3872"/>
              <a:ext cx="72" cy="90"/>
            </a:xfrm>
            <a:custGeom>
              <a:avLst/>
              <a:gdLst>
                <a:gd name="T0" fmla="*/ 71 w 71"/>
                <a:gd name="T1" fmla="*/ 90 h 90"/>
                <a:gd name="T2" fmla="*/ 71 w 71"/>
                <a:gd name="T3" fmla="*/ 60 h 90"/>
                <a:gd name="T4" fmla="*/ 71 w 71"/>
                <a:gd name="T5" fmla="*/ 36 h 90"/>
                <a:gd name="T6" fmla="*/ 60 w 71"/>
                <a:gd name="T7" fmla="*/ 12 h 90"/>
                <a:gd name="T8" fmla="*/ 36 w 71"/>
                <a:gd name="T9" fmla="*/ 0 h 90"/>
                <a:gd name="T10" fmla="*/ 12 w 71"/>
                <a:gd name="T11" fmla="*/ 12 h 90"/>
                <a:gd name="T12" fmla="*/ 0 w 71"/>
                <a:gd name="T13" fmla="*/ 36 h 90"/>
                <a:gd name="T14" fmla="*/ 6 w 71"/>
                <a:gd name="T15" fmla="*/ 60 h 90"/>
                <a:gd name="T16" fmla="*/ 30 w 71"/>
                <a:gd name="T17" fmla="*/ 78 h 90"/>
                <a:gd name="T18" fmla="*/ 54 w 71"/>
                <a:gd name="T19" fmla="*/ 90 h 90"/>
                <a:gd name="T20" fmla="*/ 71 w 71"/>
                <a:gd name="T21" fmla="*/ 90 h 90"/>
                <a:gd name="T22" fmla="*/ 71 w 71"/>
                <a:gd name="T23" fmla="*/ 90 h 90"/>
                <a:gd name="T24" fmla="*/ 24 w 71"/>
                <a:gd name="T25" fmla="*/ 18 h 90"/>
                <a:gd name="T26" fmla="*/ 42 w 71"/>
                <a:gd name="T27" fmla="*/ 18 h 90"/>
                <a:gd name="T28" fmla="*/ 54 w 71"/>
                <a:gd name="T29" fmla="*/ 18 h 90"/>
                <a:gd name="T30" fmla="*/ 60 w 71"/>
                <a:gd name="T31" fmla="*/ 42 h 90"/>
                <a:gd name="T32" fmla="*/ 60 w 71"/>
                <a:gd name="T33" fmla="*/ 66 h 90"/>
                <a:gd name="T34" fmla="*/ 60 w 71"/>
                <a:gd name="T35" fmla="*/ 72 h 90"/>
                <a:gd name="T36" fmla="*/ 60 w 71"/>
                <a:gd name="T37" fmla="*/ 78 h 90"/>
                <a:gd name="T38" fmla="*/ 42 w 71"/>
                <a:gd name="T39" fmla="*/ 72 h 90"/>
                <a:gd name="T40" fmla="*/ 24 w 71"/>
                <a:gd name="T41" fmla="*/ 66 h 90"/>
                <a:gd name="T42" fmla="*/ 12 w 71"/>
                <a:gd name="T43" fmla="*/ 48 h 90"/>
                <a:gd name="T44" fmla="*/ 12 w 71"/>
                <a:gd name="T45" fmla="*/ 30 h 90"/>
                <a:gd name="T46" fmla="*/ 24 w 71"/>
                <a:gd name="T47" fmla="*/ 18 h 90"/>
                <a:gd name="T48" fmla="*/ 24 w 71"/>
                <a:gd name="T49" fmla="*/ 18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90139" name="Oval 27"/>
            <p:cNvSpPr>
              <a:spLocks noChangeArrowheads="1"/>
            </p:cNvSpPr>
            <p:nvPr/>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90140" name="Oval 28"/>
            <p:cNvSpPr>
              <a:spLocks noChangeArrowheads="1"/>
            </p:cNvSpPr>
            <p:nvPr/>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90141" name="Oval 29"/>
            <p:cNvSpPr>
              <a:spLocks noChangeArrowheads="1"/>
            </p:cNvSpPr>
            <p:nvPr/>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90142" name="Freeform 30"/>
            <p:cNvSpPr>
              <a:spLocks noEditPoints="1"/>
            </p:cNvSpPr>
            <p:nvPr/>
          </p:nvSpPr>
          <p:spPr bwMode="ltGray">
            <a:xfrm>
              <a:off x="3743" y="3788"/>
              <a:ext cx="90" cy="96"/>
            </a:xfrm>
            <a:custGeom>
              <a:avLst/>
              <a:gdLst>
                <a:gd name="T0" fmla="*/ 66 w 90"/>
                <a:gd name="T1" fmla="*/ 96 h 96"/>
                <a:gd name="T2" fmla="*/ 78 w 90"/>
                <a:gd name="T3" fmla="*/ 66 h 96"/>
                <a:gd name="T4" fmla="*/ 90 w 90"/>
                <a:gd name="T5" fmla="*/ 42 h 96"/>
                <a:gd name="T6" fmla="*/ 78 w 90"/>
                <a:gd name="T7" fmla="*/ 18 h 96"/>
                <a:gd name="T8" fmla="*/ 60 w 90"/>
                <a:gd name="T9" fmla="*/ 0 h 96"/>
                <a:gd name="T10" fmla="*/ 30 w 90"/>
                <a:gd name="T11" fmla="*/ 6 h 96"/>
                <a:gd name="T12" fmla="*/ 18 w 90"/>
                <a:gd name="T13" fmla="*/ 18 h 96"/>
                <a:gd name="T14" fmla="*/ 6 w 90"/>
                <a:gd name="T15" fmla="*/ 30 h 96"/>
                <a:gd name="T16" fmla="*/ 0 w 90"/>
                <a:gd name="T17" fmla="*/ 42 h 96"/>
                <a:gd name="T18" fmla="*/ 6 w 90"/>
                <a:gd name="T19" fmla="*/ 60 h 96"/>
                <a:gd name="T20" fmla="*/ 24 w 90"/>
                <a:gd name="T21" fmla="*/ 78 h 96"/>
                <a:gd name="T22" fmla="*/ 48 w 90"/>
                <a:gd name="T23" fmla="*/ 90 h 96"/>
                <a:gd name="T24" fmla="*/ 66 w 90"/>
                <a:gd name="T25" fmla="*/ 96 h 96"/>
                <a:gd name="T26" fmla="*/ 66 w 90"/>
                <a:gd name="T27" fmla="*/ 96 h 96"/>
                <a:gd name="T28" fmla="*/ 42 w 90"/>
                <a:gd name="T29" fmla="*/ 18 h 96"/>
                <a:gd name="T30" fmla="*/ 60 w 90"/>
                <a:gd name="T31" fmla="*/ 18 h 96"/>
                <a:gd name="T32" fmla="*/ 72 w 90"/>
                <a:gd name="T33" fmla="*/ 24 h 96"/>
                <a:gd name="T34" fmla="*/ 72 w 90"/>
                <a:gd name="T35" fmla="*/ 36 h 96"/>
                <a:gd name="T36" fmla="*/ 72 w 90"/>
                <a:gd name="T37" fmla="*/ 48 h 96"/>
                <a:gd name="T38" fmla="*/ 66 w 90"/>
                <a:gd name="T39" fmla="*/ 72 h 96"/>
                <a:gd name="T40" fmla="*/ 60 w 90"/>
                <a:gd name="T41" fmla="*/ 78 h 96"/>
                <a:gd name="T42" fmla="*/ 60 w 90"/>
                <a:gd name="T43" fmla="*/ 84 h 96"/>
                <a:gd name="T44" fmla="*/ 42 w 90"/>
                <a:gd name="T45" fmla="*/ 72 h 96"/>
                <a:gd name="T46" fmla="*/ 30 w 90"/>
                <a:gd name="T47" fmla="*/ 66 h 96"/>
                <a:gd name="T48" fmla="*/ 18 w 90"/>
                <a:gd name="T49" fmla="*/ 42 h 96"/>
                <a:gd name="T50" fmla="*/ 24 w 90"/>
                <a:gd name="T51" fmla="*/ 30 h 96"/>
                <a:gd name="T52" fmla="*/ 42 w 90"/>
                <a:gd name="T53" fmla="*/ 18 h 96"/>
                <a:gd name="T54" fmla="*/ 42 w 90"/>
                <a:gd name="T55" fmla="*/ 1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90143" name="Freeform 31"/>
            <p:cNvSpPr>
              <a:spLocks noEditPoints="1"/>
            </p:cNvSpPr>
            <p:nvPr/>
          </p:nvSpPr>
          <p:spPr bwMode="ltGray">
            <a:xfrm>
              <a:off x="5422" y="3603"/>
              <a:ext cx="72" cy="108"/>
            </a:xfrm>
            <a:custGeom>
              <a:avLst/>
              <a:gdLst>
                <a:gd name="T0" fmla="*/ 0 w 72"/>
                <a:gd name="T1" fmla="*/ 90 h 108"/>
                <a:gd name="T2" fmla="*/ 12 w 72"/>
                <a:gd name="T3" fmla="*/ 102 h 108"/>
                <a:gd name="T4" fmla="*/ 24 w 72"/>
                <a:gd name="T5" fmla="*/ 108 h 108"/>
                <a:gd name="T6" fmla="*/ 48 w 72"/>
                <a:gd name="T7" fmla="*/ 108 h 108"/>
                <a:gd name="T8" fmla="*/ 66 w 72"/>
                <a:gd name="T9" fmla="*/ 96 h 108"/>
                <a:gd name="T10" fmla="*/ 72 w 72"/>
                <a:gd name="T11" fmla="*/ 66 h 108"/>
                <a:gd name="T12" fmla="*/ 66 w 72"/>
                <a:gd name="T13" fmla="*/ 42 h 108"/>
                <a:gd name="T14" fmla="*/ 60 w 72"/>
                <a:gd name="T15" fmla="*/ 18 h 108"/>
                <a:gd name="T16" fmla="*/ 48 w 72"/>
                <a:gd name="T17" fmla="*/ 6 h 108"/>
                <a:gd name="T18" fmla="*/ 42 w 72"/>
                <a:gd name="T19" fmla="*/ 0 h 108"/>
                <a:gd name="T20" fmla="*/ 42 w 72"/>
                <a:gd name="T21" fmla="*/ 0 h 108"/>
                <a:gd name="T22" fmla="*/ 36 w 72"/>
                <a:gd name="T23" fmla="*/ 0 h 108"/>
                <a:gd name="T24" fmla="*/ 18 w 72"/>
                <a:gd name="T25" fmla="*/ 24 h 108"/>
                <a:gd name="T26" fmla="*/ 6 w 72"/>
                <a:gd name="T27" fmla="*/ 48 h 108"/>
                <a:gd name="T28" fmla="*/ 0 w 72"/>
                <a:gd name="T29" fmla="*/ 66 h 108"/>
                <a:gd name="T30" fmla="*/ 0 w 72"/>
                <a:gd name="T31" fmla="*/ 90 h 108"/>
                <a:gd name="T32" fmla="*/ 0 w 72"/>
                <a:gd name="T33" fmla="*/ 90 h 108"/>
                <a:gd name="T34" fmla="*/ 12 w 72"/>
                <a:gd name="T35" fmla="*/ 66 h 108"/>
                <a:gd name="T36" fmla="*/ 18 w 72"/>
                <a:gd name="T37" fmla="*/ 48 h 108"/>
                <a:gd name="T38" fmla="*/ 24 w 72"/>
                <a:gd name="T39" fmla="*/ 36 h 108"/>
                <a:gd name="T40" fmla="*/ 30 w 72"/>
                <a:gd name="T41" fmla="*/ 24 h 108"/>
                <a:gd name="T42" fmla="*/ 36 w 72"/>
                <a:gd name="T43" fmla="*/ 18 h 108"/>
                <a:gd name="T44" fmla="*/ 54 w 72"/>
                <a:gd name="T45" fmla="*/ 30 h 108"/>
                <a:gd name="T46" fmla="*/ 60 w 72"/>
                <a:gd name="T47" fmla="*/ 48 h 108"/>
                <a:gd name="T48" fmla="*/ 66 w 72"/>
                <a:gd name="T49" fmla="*/ 72 h 108"/>
                <a:gd name="T50" fmla="*/ 66 w 72"/>
                <a:gd name="T51" fmla="*/ 84 h 108"/>
                <a:gd name="T52" fmla="*/ 54 w 72"/>
                <a:gd name="T53" fmla="*/ 96 h 108"/>
                <a:gd name="T54" fmla="*/ 30 w 72"/>
                <a:gd name="T55" fmla="*/ 102 h 108"/>
                <a:gd name="T56" fmla="*/ 24 w 72"/>
                <a:gd name="T57" fmla="*/ 96 h 108"/>
                <a:gd name="T58" fmla="*/ 12 w 72"/>
                <a:gd name="T59" fmla="*/ 90 h 108"/>
                <a:gd name="T60" fmla="*/ 12 w 72"/>
                <a:gd name="T61" fmla="*/ 78 h 108"/>
                <a:gd name="T62" fmla="*/ 12 w 72"/>
                <a:gd name="T63" fmla="*/ 66 h 108"/>
                <a:gd name="T64" fmla="*/ 12 w 72"/>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90144" name="Rectangle 32"/>
            <p:cNvSpPr>
              <a:spLocks noChangeArrowheads="1"/>
            </p:cNvSpPr>
            <p:nvPr/>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90145" name="Rectangle 33"/>
            <p:cNvSpPr>
              <a:spLocks noChangeArrowheads="1"/>
            </p:cNvSpPr>
            <p:nvPr/>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90146" name="AutoShape 34"/>
            <p:cNvSpPr>
              <a:spLocks noChangeArrowheads="1"/>
            </p:cNvSpPr>
            <p:nvPr/>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90147" name="Freeform 35"/>
            <p:cNvSpPr>
              <a:spLocks/>
            </p:cNvSpPr>
            <p:nvPr/>
          </p:nvSpPr>
          <p:spPr bwMode="ltGray">
            <a:xfrm>
              <a:off x="4306" y="1529"/>
              <a:ext cx="252" cy="1576"/>
            </a:xfrm>
            <a:custGeom>
              <a:avLst/>
              <a:gdLst>
                <a:gd name="T0" fmla="*/ 252 w 252"/>
                <a:gd name="T1" fmla="*/ 1576 h 1576"/>
                <a:gd name="T2" fmla="*/ 12 w 252"/>
                <a:gd name="T3" fmla="*/ 84 h 1576"/>
                <a:gd name="T4" fmla="*/ 12 w 252"/>
                <a:gd name="T5" fmla="*/ 60 h 1576"/>
                <a:gd name="T6" fmla="*/ 0 w 252"/>
                <a:gd name="T7" fmla="*/ 12 h 1576"/>
                <a:gd name="T8" fmla="*/ 72 w 252"/>
                <a:gd name="T9" fmla="*/ 0 h 1576"/>
                <a:gd name="T10" fmla="*/ 72 w 252"/>
                <a:gd name="T11" fmla="*/ 0 h 1576"/>
                <a:gd name="T12" fmla="*/ 78 w 252"/>
                <a:gd name="T13" fmla="*/ 48 h 1576"/>
                <a:gd name="T14" fmla="*/ 88 w 252"/>
                <a:gd name="T15" fmla="*/ 66 h 15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90148" name="Freeform 36"/>
            <p:cNvSpPr>
              <a:spLocks/>
            </p:cNvSpPr>
            <p:nvPr/>
          </p:nvSpPr>
          <p:spPr bwMode="ltGray">
            <a:xfrm>
              <a:off x="4169" y="1421"/>
              <a:ext cx="317" cy="138"/>
            </a:xfrm>
            <a:custGeom>
              <a:avLst/>
              <a:gdLst>
                <a:gd name="T0" fmla="*/ 161 w 316"/>
                <a:gd name="T1" fmla="*/ 0 h 138"/>
                <a:gd name="T2" fmla="*/ 227 w 316"/>
                <a:gd name="T3" fmla="*/ 6 h 138"/>
                <a:gd name="T4" fmla="*/ 275 w 316"/>
                <a:gd name="T5" fmla="*/ 36 h 138"/>
                <a:gd name="T6" fmla="*/ 304 w 316"/>
                <a:gd name="T7" fmla="*/ 78 h 138"/>
                <a:gd name="T8" fmla="*/ 316 w 316"/>
                <a:gd name="T9" fmla="*/ 138 h 138"/>
                <a:gd name="T10" fmla="*/ 0 w 316"/>
                <a:gd name="T11" fmla="*/ 138 h 138"/>
                <a:gd name="T12" fmla="*/ 11 w 316"/>
                <a:gd name="T13" fmla="*/ 78 h 138"/>
                <a:gd name="T14" fmla="*/ 47 w 316"/>
                <a:gd name="T15" fmla="*/ 36 h 138"/>
                <a:gd name="T16" fmla="*/ 95 w 316"/>
                <a:gd name="T17" fmla="*/ 6 h 138"/>
                <a:gd name="T18" fmla="*/ 161 w 316"/>
                <a:gd name="T19" fmla="*/ 0 h 138"/>
                <a:gd name="T20" fmla="*/ 161 w 316"/>
                <a:gd name="T21" fmla="*/ 0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grpSp>
      <p:sp>
        <p:nvSpPr>
          <p:cNvPr id="90149" name="Rectangle 37"/>
          <p:cNvSpPr>
            <a:spLocks noGrp="1" noChangeArrowheads="1"/>
          </p:cNvSpPr>
          <p:nvPr>
            <p:ph type="dt" sz="half" idx="2"/>
          </p:nvPr>
        </p:nvSpPr>
        <p:spPr/>
        <p:txBody>
          <a:bodyPr/>
          <a:lstStyle>
            <a:lvl1pPr>
              <a:defRPr/>
            </a:lvl1pPr>
          </a:lstStyle>
          <a:p>
            <a:pPr eaLnBrk="1" latinLnBrk="0" hangingPunct="1"/>
            <a:fld id="{C699CB88-5E1A-4FAC-892A-60949ACB1F6F}" type="datetimeFigureOut">
              <a:rPr lang="en-US" smtClean="0"/>
              <a:pPr eaLnBrk="1" latinLnBrk="0" hangingPunct="1"/>
              <a:t>10/13/2017</a:t>
            </a:fld>
            <a:endParaRPr lang="en-US"/>
          </a:p>
        </p:txBody>
      </p:sp>
      <p:sp>
        <p:nvSpPr>
          <p:cNvPr id="90150" name="Rectangle 38"/>
          <p:cNvSpPr>
            <a:spLocks noGrp="1" noChangeArrowheads="1"/>
          </p:cNvSpPr>
          <p:nvPr>
            <p:ph type="ftr" sz="quarter" idx="3"/>
          </p:nvPr>
        </p:nvSpPr>
        <p:spPr/>
        <p:txBody>
          <a:bodyPr/>
          <a:lstStyle>
            <a:lvl1pPr>
              <a:defRPr/>
            </a:lvl1pPr>
          </a:lstStyle>
          <a:p>
            <a:endParaRPr kumimoji="0" lang="en-US"/>
          </a:p>
        </p:txBody>
      </p:sp>
      <p:sp>
        <p:nvSpPr>
          <p:cNvPr id="90151" name="Rectangle 39"/>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n-GB" noProof="0" smtClean="0"/>
              <a:t>Cliquez pour modifier le style des sous-titres du masque</a:t>
            </a:r>
          </a:p>
        </p:txBody>
      </p:sp>
      <p:sp>
        <p:nvSpPr>
          <p:cNvPr id="90152" name="Rectangle 40"/>
          <p:cNvSpPr>
            <a:spLocks noGrp="1" noChangeArrowheads="1"/>
          </p:cNvSpPr>
          <p:nvPr>
            <p:ph type="ctrTitle"/>
          </p:nvPr>
        </p:nvSpPr>
        <p:spPr>
          <a:xfrm>
            <a:off x="685800" y="1768475"/>
            <a:ext cx="7772400" cy="1736725"/>
          </a:xfrm>
        </p:spPr>
        <p:txBody>
          <a:bodyPr anchor="b" anchorCtr="1"/>
          <a:lstStyle>
            <a:lvl1pPr>
              <a:defRPr sz="5400"/>
            </a:lvl1pPr>
          </a:lstStyle>
          <a:p>
            <a:pPr lvl="0"/>
            <a:r>
              <a:rPr lang="en-GB" noProof="0" smtClean="0"/>
              <a:t>Cliquez et modifiez le titre</a:t>
            </a:r>
          </a:p>
        </p:txBody>
      </p:sp>
      <p:sp>
        <p:nvSpPr>
          <p:cNvPr id="90153" name="Rectangle 41"/>
          <p:cNvSpPr>
            <a:spLocks noGrp="1" noChangeArrowheads="1"/>
          </p:cNvSpPr>
          <p:nvPr>
            <p:ph type="sldNum" sz="quarter" idx="4"/>
          </p:nvPr>
        </p:nvSpPr>
        <p:spPr/>
        <p:txBody>
          <a:bodyPr/>
          <a:lstStyle>
            <a:lvl1pPr>
              <a:defRPr/>
            </a:lvl1pPr>
          </a:lstStyle>
          <a:p>
            <a:pPr eaLnBrk="1" latinLnBrk="0" hangingPunct="1"/>
            <a:fld id="{91974DF9-AD47-4691-BA21-BBFCE3637A9A}" type="slidenum">
              <a:rPr kumimoji="0" lang="en-US" smtClean="0"/>
              <a:pPr eaLnBrk="1" latinLnBrk="0" hangingPunct="1"/>
              <a:t>‹N°›</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lvl1pPr>
              <a:defRPr/>
            </a:lvl1pPr>
          </a:lstStyle>
          <a:p>
            <a:pPr eaLnBrk="1" latinLnBrk="0" hangingPunct="1"/>
            <a:fld id="{C699CB88-5E1A-4FAC-892A-60949ACB1F6F}" type="datetimeFigureOut">
              <a:rPr lang="en-US" smtClean="0"/>
              <a:pPr eaLnBrk="1" latinLnBrk="0" hangingPunct="1"/>
              <a:t>10/13/2017</a:t>
            </a:fld>
            <a:endParaRPr lang="en-US"/>
          </a:p>
        </p:txBody>
      </p:sp>
      <p:sp>
        <p:nvSpPr>
          <p:cNvPr id="5" name="Footer Placeholder 4"/>
          <p:cNvSpPr>
            <a:spLocks noGrp="1"/>
          </p:cNvSpPr>
          <p:nvPr>
            <p:ph type="ftr" sz="quarter" idx="11"/>
          </p:nvPr>
        </p:nvSpPr>
        <p:spPr/>
        <p:txBody>
          <a:bodyPr/>
          <a:lstStyle>
            <a:lvl1pPr>
              <a:defRPr/>
            </a:lvl1pPr>
          </a:lstStyle>
          <a:p>
            <a:endParaRPr kumimoji="0" lang="en-US"/>
          </a:p>
        </p:txBody>
      </p:sp>
      <p:sp>
        <p:nvSpPr>
          <p:cNvPr id="6" name="Slide Number Placeholder 5"/>
          <p:cNvSpPr>
            <a:spLocks noGrp="1"/>
          </p:cNvSpPr>
          <p:nvPr>
            <p:ph type="sldNum" sz="quarter" idx="12"/>
          </p:nvPr>
        </p:nvSpPr>
        <p:spPr/>
        <p:txBody>
          <a:bodyPr/>
          <a:lstStyle>
            <a:lvl1pPr>
              <a:defRPr/>
            </a:lvl1pPr>
          </a:lstStyle>
          <a:p>
            <a:pPr eaLnBrk="1" latinLnBrk="0" hangingPunct="1"/>
            <a:fld id="{91974DF9-AD47-4691-BA21-BBFCE3637A9A}" type="slidenum">
              <a:rPr kumimoji="0" lang="en-US" smtClean="0"/>
              <a:pPr eaLnBrk="1" latinLnBrk="0" hangingPunct="1"/>
              <a:t>‹N°›</a:t>
            </a:fld>
            <a:endParaRPr kumimoji="0" lang="en-US"/>
          </a:p>
        </p:txBody>
      </p:sp>
    </p:spTree>
    <p:extLst>
      <p:ext uri="{BB962C8B-B14F-4D97-AF65-F5344CB8AC3E}">
        <p14:creationId xmlns:p14="http://schemas.microsoft.com/office/powerpoint/2010/main" val="3429278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lvl1pPr>
              <a:defRPr/>
            </a:lvl1pPr>
          </a:lstStyle>
          <a:p>
            <a:pPr eaLnBrk="1" latinLnBrk="0" hangingPunct="1"/>
            <a:fld id="{C699CB88-5E1A-4FAC-892A-60949ACB1F6F}" type="datetimeFigureOut">
              <a:rPr lang="en-US" smtClean="0"/>
              <a:pPr eaLnBrk="1" latinLnBrk="0" hangingPunct="1"/>
              <a:t>10/13/2017</a:t>
            </a:fld>
            <a:endParaRPr lang="en-US"/>
          </a:p>
        </p:txBody>
      </p:sp>
      <p:sp>
        <p:nvSpPr>
          <p:cNvPr id="5" name="Footer Placeholder 4"/>
          <p:cNvSpPr>
            <a:spLocks noGrp="1"/>
          </p:cNvSpPr>
          <p:nvPr>
            <p:ph type="ftr" sz="quarter" idx="11"/>
          </p:nvPr>
        </p:nvSpPr>
        <p:spPr/>
        <p:txBody>
          <a:bodyPr/>
          <a:lstStyle>
            <a:lvl1pPr>
              <a:defRPr/>
            </a:lvl1pPr>
          </a:lstStyle>
          <a:p>
            <a:endParaRPr kumimoji="0" lang="en-US"/>
          </a:p>
        </p:txBody>
      </p:sp>
      <p:sp>
        <p:nvSpPr>
          <p:cNvPr id="6" name="Slide Number Placeholder 5"/>
          <p:cNvSpPr>
            <a:spLocks noGrp="1"/>
          </p:cNvSpPr>
          <p:nvPr>
            <p:ph type="sldNum" sz="quarter" idx="12"/>
          </p:nvPr>
        </p:nvSpPr>
        <p:spPr/>
        <p:txBody>
          <a:bodyPr/>
          <a:lstStyle>
            <a:lvl1pPr>
              <a:defRPr/>
            </a:lvl1pPr>
          </a:lstStyle>
          <a:p>
            <a:pPr eaLnBrk="1" latinLnBrk="0" hangingPunct="1"/>
            <a:fld id="{91974DF9-AD47-4691-BA21-BBFCE3637A9A}" type="slidenum">
              <a:rPr kumimoji="0" lang="en-US" smtClean="0"/>
              <a:pPr eaLnBrk="1" latinLnBrk="0" hangingPunct="1"/>
              <a:t>‹N°›</a:t>
            </a:fld>
            <a:endParaRPr kumimoji="0" lang="en-US"/>
          </a:p>
        </p:txBody>
      </p:sp>
    </p:spTree>
    <p:extLst>
      <p:ext uri="{BB962C8B-B14F-4D97-AF65-F5344CB8AC3E}">
        <p14:creationId xmlns:p14="http://schemas.microsoft.com/office/powerpoint/2010/main" val="3666968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lvl1pPr>
              <a:defRPr/>
            </a:lvl1pPr>
          </a:lstStyle>
          <a:p>
            <a:pPr eaLnBrk="1" latinLnBrk="0" hangingPunct="1"/>
            <a:fld id="{C699CB88-5E1A-4FAC-892A-60949ACB1F6F}" type="datetimeFigureOut">
              <a:rPr lang="en-US" smtClean="0"/>
              <a:pPr eaLnBrk="1" latinLnBrk="0" hangingPunct="1"/>
              <a:t>10/13/2017</a:t>
            </a:fld>
            <a:endParaRPr lang="en-US"/>
          </a:p>
        </p:txBody>
      </p:sp>
      <p:sp>
        <p:nvSpPr>
          <p:cNvPr id="5" name="Footer Placeholder 4"/>
          <p:cNvSpPr>
            <a:spLocks noGrp="1"/>
          </p:cNvSpPr>
          <p:nvPr>
            <p:ph type="ftr" sz="quarter" idx="11"/>
          </p:nvPr>
        </p:nvSpPr>
        <p:spPr/>
        <p:txBody>
          <a:bodyPr/>
          <a:lstStyle>
            <a:lvl1pPr>
              <a:defRPr/>
            </a:lvl1pPr>
          </a:lstStyle>
          <a:p>
            <a:endParaRPr kumimoji="0" lang="en-US"/>
          </a:p>
        </p:txBody>
      </p:sp>
      <p:sp>
        <p:nvSpPr>
          <p:cNvPr id="6" name="Slide Number Placeholder 5"/>
          <p:cNvSpPr>
            <a:spLocks noGrp="1"/>
          </p:cNvSpPr>
          <p:nvPr>
            <p:ph type="sldNum" sz="quarter" idx="12"/>
          </p:nvPr>
        </p:nvSpPr>
        <p:spPr/>
        <p:txBody>
          <a:bodyPr/>
          <a:lstStyle>
            <a:lvl1pPr>
              <a:defRPr/>
            </a:lvl1pPr>
          </a:lstStyle>
          <a:p>
            <a:pPr eaLnBrk="1" latinLnBrk="0" hangingPunct="1"/>
            <a:fld id="{91974DF9-AD47-4691-BA21-BBFCE3637A9A}" type="slidenum">
              <a:rPr kumimoji="0" lang="en-US" smtClean="0"/>
              <a:pPr eaLnBrk="1" latinLnBrk="0" hangingPunct="1"/>
              <a:t>‹N°›</a:t>
            </a:fld>
            <a:endParaRPr kumimoji="0" lang="en-US"/>
          </a:p>
        </p:txBody>
      </p:sp>
    </p:spTree>
    <p:extLst>
      <p:ext uri="{BB962C8B-B14F-4D97-AF65-F5344CB8AC3E}">
        <p14:creationId xmlns:p14="http://schemas.microsoft.com/office/powerpoint/2010/main" val="456241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eaLnBrk="1" latinLnBrk="0" hangingPunct="1"/>
            <a:fld id="{C699CB88-5E1A-4FAC-892A-60949ACB1F6F}" type="datetimeFigureOut">
              <a:rPr lang="en-US" smtClean="0"/>
              <a:pPr eaLnBrk="1" latinLnBrk="0" hangingPunct="1"/>
              <a:t>10/13/2017</a:t>
            </a:fld>
            <a:endParaRPr lang="en-US"/>
          </a:p>
        </p:txBody>
      </p:sp>
      <p:sp>
        <p:nvSpPr>
          <p:cNvPr id="5" name="Footer Placeholder 4"/>
          <p:cNvSpPr>
            <a:spLocks noGrp="1"/>
          </p:cNvSpPr>
          <p:nvPr>
            <p:ph type="ftr" sz="quarter" idx="11"/>
          </p:nvPr>
        </p:nvSpPr>
        <p:spPr/>
        <p:txBody>
          <a:bodyPr/>
          <a:lstStyle>
            <a:lvl1pPr>
              <a:defRPr/>
            </a:lvl1pPr>
          </a:lstStyle>
          <a:p>
            <a:endParaRPr kumimoji="0" lang="en-US"/>
          </a:p>
        </p:txBody>
      </p:sp>
      <p:sp>
        <p:nvSpPr>
          <p:cNvPr id="6" name="Slide Number Placeholder 5"/>
          <p:cNvSpPr>
            <a:spLocks noGrp="1"/>
          </p:cNvSpPr>
          <p:nvPr>
            <p:ph type="sldNum" sz="quarter" idx="12"/>
          </p:nvPr>
        </p:nvSpPr>
        <p:spPr/>
        <p:txBody>
          <a:bodyPr/>
          <a:lstStyle>
            <a:lvl1pPr>
              <a:defRPr/>
            </a:lvl1pPr>
          </a:lstStyle>
          <a:p>
            <a:pPr eaLnBrk="1" latinLnBrk="0" hangingPunct="1"/>
            <a:fld id="{91974DF9-AD47-4691-BA21-BBFCE3637A9A}" type="slidenum">
              <a:rPr kumimoji="0" lang="en-US" smtClean="0"/>
              <a:pPr eaLnBrk="1" latinLnBrk="0" hangingPunct="1"/>
              <a:t>‹N°›</a:t>
            </a:fld>
            <a:endParaRPr kumimoji="0" lang="en-US"/>
          </a:p>
        </p:txBody>
      </p:sp>
    </p:spTree>
    <p:extLst>
      <p:ext uri="{BB962C8B-B14F-4D97-AF65-F5344CB8AC3E}">
        <p14:creationId xmlns:p14="http://schemas.microsoft.com/office/powerpoint/2010/main" val="3949231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Date Placeholder 4"/>
          <p:cNvSpPr>
            <a:spLocks noGrp="1"/>
          </p:cNvSpPr>
          <p:nvPr>
            <p:ph type="dt" sz="half" idx="10"/>
          </p:nvPr>
        </p:nvSpPr>
        <p:spPr/>
        <p:txBody>
          <a:bodyPr/>
          <a:lstStyle>
            <a:lvl1pPr>
              <a:defRPr/>
            </a:lvl1pPr>
          </a:lstStyle>
          <a:p>
            <a:pPr eaLnBrk="1" latinLnBrk="0" hangingPunct="1"/>
            <a:fld id="{C699CB88-5E1A-4FAC-892A-60949ACB1F6F}" type="datetimeFigureOut">
              <a:rPr lang="en-US" smtClean="0"/>
              <a:pPr eaLnBrk="1" latinLnBrk="0" hangingPunct="1"/>
              <a:t>10/13/2017</a:t>
            </a:fld>
            <a:endParaRPr lang="en-US"/>
          </a:p>
        </p:txBody>
      </p:sp>
      <p:sp>
        <p:nvSpPr>
          <p:cNvPr id="6" name="Footer Placeholder 5"/>
          <p:cNvSpPr>
            <a:spLocks noGrp="1"/>
          </p:cNvSpPr>
          <p:nvPr>
            <p:ph type="ftr" sz="quarter" idx="11"/>
          </p:nvPr>
        </p:nvSpPr>
        <p:spPr/>
        <p:txBody>
          <a:bodyPr/>
          <a:lstStyle>
            <a:lvl1pPr>
              <a:defRPr/>
            </a:lvl1pPr>
          </a:lstStyle>
          <a:p>
            <a:endParaRPr kumimoji="0" lang="en-US"/>
          </a:p>
        </p:txBody>
      </p:sp>
      <p:sp>
        <p:nvSpPr>
          <p:cNvPr id="7" name="Slide Number Placeholder 6"/>
          <p:cNvSpPr>
            <a:spLocks noGrp="1"/>
          </p:cNvSpPr>
          <p:nvPr>
            <p:ph type="sldNum" sz="quarter" idx="12"/>
          </p:nvPr>
        </p:nvSpPr>
        <p:spPr/>
        <p:txBody>
          <a:bodyPr/>
          <a:lstStyle>
            <a:lvl1pPr>
              <a:defRPr/>
            </a:lvl1pPr>
          </a:lstStyle>
          <a:p>
            <a:pPr eaLnBrk="1" latinLnBrk="0" hangingPunct="1"/>
            <a:fld id="{91974DF9-AD47-4691-BA21-BBFCE3637A9A}" type="slidenum">
              <a:rPr kumimoji="0" lang="en-US" smtClean="0"/>
              <a:pPr eaLnBrk="1" latinLnBrk="0" hangingPunct="1"/>
              <a:t>‹N°›</a:t>
            </a:fld>
            <a:endParaRPr kumimoji="0" lang="en-US"/>
          </a:p>
        </p:txBody>
      </p:sp>
    </p:spTree>
    <p:extLst>
      <p:ext uri="{BB962C8B-B14F-4D97-AF65-F5344CB8AC3E}">
        <p14:creationId xmlns:p14="http://schemas.microsoft.com/office/powerpoint/2010/main" val="1914999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6"/>
          <p:cNvSpPr>
            <a:spLocks noGrp="1"/>
          </p:cNvSpPr>
          <p:nvPr>
            <p:ph type="dt" sz="half" idx="10"/>
          </p:nvPr>
        </p:nvSpPr>
        <p:spPr/>
        <p:txBody>
          <a:bodyPr/>
          <a:lstStyle>
            <a:lvl1pPr>
              <a:defRPr/>
            </a:lvl1pPr>
          </a:lstStyle>
          <a:p>
            <a:pPr eaLnBrk="1" latinLnBrk="0" hangingPunct="1"/>
            <a:fld id="{C699CB88-5E1A-4FAC-892A-60949ACB1F6F}" type="datetimeFigureOut">
              <a:rPr lang="en-US" smtClean="0"/>
              <a:pPr eaLnBrk="1" latinLnBrk="0" hangingPunct="1"/>
              <a:t>10/13/2017</a:t>
            </a:fld>
            <a:endParaRPr lang="en-US"/>
          </a:p>
        </p:txBody>
      </p:sp>
      <p:sp>
        <p:nvSpPr>
          <p:cNvPr id="8" name="Footer Placeholder 7"/>
          <p:cNvSpPr>
            <a:spLocks noGrp="1"/>
          </p:cNvSpPr>
          <p:nvPr>
            <p:ph type="ftr" sz="quarter" idx="11"/>
          </p:nvPr>
        </p:nvSpPr>
        <p:spPr/>
        <p:txBody>
          <a:bodyPr/>
          <a:lstStyle>
            <a:lvl1pPr>
              <a:defRPr/>
            </a:lvl1pPr>
          </a:lstStyle>
          <a:p>
            <a:endParaRPr kumimoji="0" lang="en-US"/>
          </a:p>
        </p:txBody>
      </p:sp>
      <p:sp>
        <p:nvSpPr>
          <p:cNvPr id="9" name="Slide Number Placeholder 8"/>
          <p:cNvSpPr>
            <a:spLocks noGrp="1"/>
          </p:cNvSpPr>
          <p:nvPr>
            <p:ph type="sldNum" sz="quarter" idx="12"/>
          </p:nvPr>
        </p:nvSpPr>
        <p:spPr/>
        <p:txBody>
          <a:bodyPr/>
          <a:lstStyle>
            <a:lvl1pPr>
              <a:defRPr/>
            </a:lvl1pPr>
          </a:lstStyle>
          <a:p>
            <a:pPr eaLnBrk="1" latinLnBrk="0" hangingPunct="1"/>
            <a:fld id="{91974DF9-AD47-4691-BA21-BBFCE3637A9A}" type="slidenum">
              <a:rPr kumimoji="0" lang="en-US" smtClean="0"/>
              <a:pPr eaLnBrk="1" latinLnBrk="0" hangingPunct="1"/>
              <a:t>‹N°›</a:t>
            </a:fld>
            <a:endParaRPr kumimoji="0" lang="en-US"/>
          </a:p>
        </p:txBody>
      </p:sp>
    </p:spTree>
    <p:extLst>
      <p:ext uri="{BB962C8B-B14F-4D97-AF65-F5344CB8AC3E}">
        <p14:creationId xmlns:p14="http://schemas.microsoft.com/office/powerpoint/2010/main" val="798179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2"/>
          <p:cNvSpPr>
            <a:spLocks noGrp="1"/>
          </p:cNvSpPr>
          <p:nvPr>
            <p:ph type="dt" sz="half" idx="10"/>
          </p:nvPr>
        </p:nvSpPr>
        <p:spPr/>
        <p:txBody>
          <a:bodyPr/>
          <a:lstStyle>
            <a:lvl1pPr>
              <a:defRPr/>
            </a:lvl1pPr>
          </a:lstStyle>
          <a:p>
            <a:pPr eaLnBrk="1" latinLnBrk="0" hangingPunct="1"/>
            <a:fld id="{C699CB88-5E1A-4FAC-892A-60949ACB1F6F}" type="datetimeFigureOut">
              <a:rPr lang="en-US" smtClean="0"/>
              <a:pPr eaLnBrk="1" latinLnBrk="0" hangingPunct="1"/>
              <a:t>10/13/2017</a:t>
            </a:fld>
            <a:endParaRPr lang="en-US"/>
          </a:p>
        </p:txBody>
      </p:sp>
      <p:sp>
        <p:nvSpPr>
          <p:cNvPr id="4" name="Footer Placeholder 3"/>
          <p:cNvSpPr>
            <a:spLocks noGrp="1"/>
          </p:cNvSpPr>
          <p:nvPr>
            <p:ph type="ftr" sz="quarter" idx="11"/>
          </p:nvPr>
        </p:nvSpPr>
        <p:spPr/>
        <p:txBody>
          <a:bodyPr/>
          <a:lstStyle>
            <a:lvl1pPr>
              <a:defRPr/>
            </a:lvl1pPr>
          </a:lstStyle>
          <a:p>
            <a:endParaRPr kumimoji="0" lang="en-US"/>
          </a:p>
        </p:txBody>
      </p:sp>
      <p:sp>
        <p:nvSpPr>
          <p:cNvPr id="5" name="Slide Number Placeholder 4"/>
          <p:cNvSpPr>
            <a:spLocks noGrp="1"/>
          </p:cNvSpPr>
          <p:nvPr>
            <p:ph type="sldNum" sz="quarter" idx="12"/>
          </p:nvPr>
        </p:nvSpPr>
        <p:spPr/>
        <p:txBody>
          <a:bodyPr/>
          <a:lstStyle>
            <a:lvl1pPr>
              <a:defRPr/>
            </a:lvl1pPr>
          </a:lstStyle>
          <a:p>
            <a:pPr eaLnBrk="1" latinLnBrk="0" hangingPunct="1"/>
            <a:fld id="{91974DF9-AD47-4691-BA21-BBFCE3637A9A}" type="slidenum">
              <a:rPr kumimoji="0" lang="en-US" smtClean="0"/>
              <a:pPr eaLnBrk="1" latinLnBrk="0" hangingPunct="1"/>
              <a:t>‹N°›</a:t>
            </a:fld>
            <a:endParaRPr kumimoji="0" lang="en-US"/>
          </a:p>
        </p:txBody>
      </p:sp>
    </p:spTree>
    <p:extLst>
      <p:ext uri="{BB962C8B-B14F-4D97-AF65-F5344CB8AC3E}">
        <p14:creationId xmlns:p14="http://schemas.microsoft.com/office/powerpoint/2010/main" val="2997789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eaLnBrk="1" latinLnBrk="0" hangingPunct="1"/>
            <a:fld id="{C699CB88-5E1A-4FAC-892A-60949ACB1F6F}" type="datetimeFigureOut">
              <a:rPr lang="en-US" smtClean="0"/>
              <a:pPr eaLnBrk="1" latinLnBrk="0" hangingPunct="1"/>
              <a:t>10/13/2017</a:t>
            </a:fld>
            <a:endParaRPr lang="en-US"/>
          </a:p>
        </p:txBody>
      </p:sp>
      <p:sp>
        <p:nvSpPr>
          <p:cNvPr id="3" name="Footer Placeholder 2"/>
          <p:cNvSpPr>
            <a:spLocks noGrp="1"/>
          </p:cNvSpPr>
          <p:nvPr>
            <p:ph type="ftr" sz="quarter" idx="11"/>
          </p:nvPr>
        </p:nvSpPr>
        <p:spPr/>
        <p:txBody>
          <a:bodyPr/>
          <a:lstStyle>
            <a:lvl1pPr>
              <a:defRPr/>
            </a:lvl1pPr>
          </a:lstStyle>
          <a:p>
            <a:endParaRPr kumimoji="0" lang="en-US"/>
          </a:p>
        </p:txBody>
      </p:sp>
      <p:sp>
        <p:nvSpPr>
          <p:cNvPr id="4" name="Slide Number Placeholder 3"/>
          <p:cNvSpPr>
            <a:spLocks noGrp="1"/>
          </p:cNvSpPr>
          <p:nvPr>
            <p:ph type="sldNum" sz="quarter" idx="12"/>
          </p:nvPr>
        </p:nvSpPr>
        <p:spPr/>
        <p:txBody>
          <a:bodyPr/>
          <a:lstStyle>
            <a:lvl1pPr>
              <a:defRPr/>
            </a:lvl1pPr>
          </a:lstStyle>
          <a:p>
            <a:pPr eaLnBrk="1" latinLnBrk="0" hangingPunct="1"/>
            <a:fld id="{91974DF9-AD47-4691-BA21-BBFCE3637A9A}" type="slidenum">
              <a:rPr kumimoji="0" lang="en-US" smtClean="0"/>
              <a:pPr eaLnBrk="1" latinLnBrk="0" hangingPunct="1"/>
              <a:t>‹N°›</a:t>
            </a:fld>
            <a:endParaRPr kumimoji="0" lang="en-US"/>
          </a:p>
        </p:txBody>
      </p:sp>
    </p:spTree>
    <p:extLst>
      <p:ext uri="{BB962C8B-B14F-4D97-AF65-F5344CB8AC3E}">
        <p14:creationId xmlns:p14="http://schemas.microsoft.com/office/powerpoint/2010/main" val="23637034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eaLnBrk="1" latinLnBrk="0" hangingPunct="1"/>
            <a:fld id="{C699CB88-5E1A-4FAC-892A-60949ACB1F6F}" type="datetimeFigureOut">
              <a:rPr lang="en-US" smtClean="0"/>
              <a:pPr eaLnBrk="1" latinLnBrk="0" hangingPunct="1"/>
              <a:t>10/13/2017</a:t>
            </a:fld>
            <a:endParaRPr lang="en-US"/>
          </a:p>
        </p:txBody>
      </p:sp>
      <p:sp>
        <p:nvSpPr>
          <p:cNvPr id="6" name="Footer Placeholder 5"/>
          <p:cNvSpPr>
            <a:spLocks noGrp="1"/>
          </p:cNvSpPr>
          <p:nvPr>
            <p:ph type="ftr" sz="quarter" idx="11"/>
          </p:nvPr>
        </p:nvSpPr>
        <p:spPr/>
        <p:txBody>
          <a:bodyPr/>
          <a:lstStyle>
            <a:lvl1pPr>
              <a:defRPr/>
            </a:lvl1pPr>
          </a:lstStyle>
          <a:p>
            <a:endParaRPr kumimoji="0" lang="en-US"/>
          </a:p>
        </p:txBody>
      </p:sp>
      <p:sp>
        <p:nvSpPr>
          <p:cNvPr id="7" name="Slide Number Placeholder 6"/>
          <p:cNvSpPr>
            <a:spLocks noGrp="1"/>
          </p:cNvSpPr>
          <p:nvPr>
            <p:ph type="sldNum" sz="quarter" idx="12"/>
          </p:nvPr>
        </p:nvSpPr>
        <p:spPr/>
        <p:txBody>
          <a:bodyPr/>
          <a:lstStyle>
            <a:lvl1pPr>
              <a:defRPr/>
            </a:lvl1pPr>
          </a:lstStyle>
          <a:p>
            <a:pPr eaLnBrk="1" latinLnBrk="0" hangingPunct="1"/>
            <a:fld id="{91974DF9-AD47-4691-BA21-BBFCE3637A9A}" type="slidenum">
              <a:rPr kumimoji="0" lang="en-US" smtClean="0"/>
              <a:pPr eaLnBrk="1" latinLnBrk="0" hangingPunct="1"/>
              <a:t>‹N°›</a:t>
            </a:fld>
            <a:endParaRPr kumimoji="0" lang="en-US"/>
          </a:p>
        </p:txBody>
      </p:sp>
    </p:spTree>
    <p:extLst>
      <p:ext uri="{BB962C8B-B14F-4D97-AF65-F5344CB8AC3E}">
        <p14:creationId xmlns:p14="http://schemas.microsoft.com/office/powerpoint/2010/main" val="1153070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eaLnBrk="1" latinLnBrk="0" hangingPunct="1"/>
            <a:fld id="{C699CB88-5E1A-4FAC-892A-60949ACB1F6F}" type="datetimeFigureOut">
              <a:rPr lang="en-US" smtClean="0"/>
              <a:pPr eaLnBrk="1" latinLnBrk="0" hangingPunct="1"/>
              <a:t>10/13/2017</a:t>
            </a:fld>
            <a:endParaRPr lang="en-US"/>
          </a:p>
        </p:txBody>
      </p:sp>
      <p:sp>
        <p:nvSpPr>
          <p:cNvPr id="6" name="Footer Placeholder 5"/>
          <p:cNvSpPr>
            <a:spLocks noGrp="1"/>
          </p:cNvSpPr>
          <p:nvPr>
            <p:ph type="ftr" sz="quarter" idx="11"/>
          </p:nvPr>
        </p:nvSpPr>
        <p:spPr/>
        <p:txBody>
          <a:bodyPr/>
          <a:lstStyle>
            <a:lvl1pPr>
              <a:defRPr/>
            </a:lvl1pPr>
          </a:lstStyle>
          <a:p>
            <a:endParaRPr kumimoji="0" lang="en-US"/>
          </a:p>
        </p:txBody>
      </p:sp>
      <p:sp>
        <p:nvSpPr>
          <p:cNvPr id="7" name="Slide Number Placeholder 6"/>
          <p:cNvSpPr>
            <a:spLocks noGrp="1"/>
          </p:cNvSpPr>
          <p:nvPr>
            <p:ph type="sldNum" sz="quarter" idx="12"/>
          </p:nvPr>
        </p:nvSpPr>
        <p:spPr/>
        <p:txBody>
          <a:bodyPr/>
          <a:lstStyle>
            <a:lvl1pPr>
              <a:defRPr/>
            </a:lvl1pPr>
          </a:lstStyle>
          <a:p>
            <a:pPr eaLnBrk="1" latinLnBrk="0" hangingPunct="1"/>
            <a:fld id="{91974DF9-AD47-4691-BA21-BBFCE3637A9A}" type="slidenum">
              <a:rPr kumimoji="0" lang="en-US" smtClean="0"/>
              <a:pPr eaLnBrk="1" latinLnBrk="0" hangingPunct="1"/>
              <a:t>‹N°›</a:t>
            </a:fld>
            <a:endParaRPr kumimoji="0" lang="en-US"/>
          </a:p>
        </p:txBody>
      </p:sp>
    </p:spTree>
    <p:extLst>
      <p:ext uri="{BB962C8B-B14F-4D97-AF65-F5344CB8AC3E}">
        <p14:creationId xmlns:p14="http://schemas.microsoft.com/office/powerpoint/2010/main" val="1972474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9090" name="Group 2"/>
          <p:cNvGrpSpPr>
            <a:grpSpLocks/>
          </p:cNvGrpSpPr>
          <p:nvPr/>
        </p:nvGrpSpPr>
        <p:grpSpPr bwMode="auto">
          <a:xfrm>
            <a:off x="3800475" y="1789113"/>
            <a:ext cx="5340350" cy="5056187"/>
            <a:chOff x="2394" y="1127"/>
            <a:chExt cx="3364" cy="3185"/>
          </a:xfrm>
        </p:grpSpPr>
        <p:sp>
          <p:nvSpPr>
            <p:cNvPr id="89091" name="Rectangle 3"/>
            <p:cNvSpPr>
              <a:spLocks noChangeArrowheads="1"/>
            </p:cNvSpPr>
            <p:nvPr userDrawn="1"/>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89092" name="Oval 4"/>
            <p:cNvSpPr>
              <a:spLocks noChangeArrowheads="1"/>
            </p:cNvSpPr>
            <p:nvPr userDrawn="1"/>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89093" name="Rectangle 5"/>
            <p:cNvSpPr>
              <a:spLocks noChangeArrowheads="1"/>
            </p:cNvSpPr>
            <p:nvPr userDrawn="1"/>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89094" name="Freeform 6"/>
            <p:cNvSpPr>
              <a:spLocks noEditPoints="1"/>
            </p:cNvSpPr>
            <p:nvPr userDrawn="1"/>
          </p:nvSpPr>
          <p:spPr bwMode="ltGray">
            <a:xfrm>
              <a:off x="4871" y="3508"/>
              <a:ext cx="66" cy="96"/>
            </a:xfrm>
            <a:custGeom>
              <a:avLst/>
              <a:gdLst>
                <a:gd name="T0" fmla="*/ 18 w 66"/>
                <a:gd name="T1" fmla="*/ 96 h 96"/>
                <a:gd name="T2" fmla="*/ 42 w 66"/>
                <a:gd name="T3" fmla="*/ 78 h 96"/>
                <a:gd name="T4" fmla="*/ 60 w 66"/>
                <a:gd name="T5" fmla="*/ 60 h 96"/>
                <a:gd name="T6" fmla="*/ 66 w 66"/>
                <a:gd name="T7" fmla="*/ 36 h 96"/>
                <a:gd name="T8" fmla="*/ 60 w 66"/>
                <a:gd name="T9" fmla="*/ 12 h 96"/>
                <a:gd name="T10" fmla="*/ 36 w 66"/>
                <a:gd name="T11" fmla="*/ 0 h 96"/>
                <a:gd name="T12" fmla="*/ 24 w 66"/>
                <a:gd name="T13" fmla="*/ 6 h 96"/>
                <a:gd name="T14" fmla="*/ 12 w 66"/>
                <a:gd name="T15" fmla="*/ 12 h 96"/>
                <a:gd name="T16" fmla="*/ 0 w 66"/>
                <a:gd name="T17" fmla="*/ 36 h 96"/>
                <a:gd name="T18" fmla="*/ 0 w 66"/>
                <a:gd name="T19" fmla="*/ 60 h 96"/>
                <a:gd name="T20" fmla="*/ 12 w 66"/>
                <a:gd name="T21" fmla="*/ 84 h 96"/>
                <a:gd name="T22" fmla="*/ 18 w 66"/>
                <a:gd name="T23" fmla="*/ 96 h 96"/>
                <a:gd name="T24" fmla="*/ 18 w 66"/>
                <a:gd name="T25" fmla="*/ 96 h 96"/>
                <a:gd name="T26" fmla="*/ 42 w 66"/>
                <a:gd name="T27" fmla="*/ 18 h 96"/>
                <a:gd name="T28" fmla="*/ 54 w 66"/>
                <a:gd name="T29" fmla="*/ 24 h 96"/>
                <a:gd name="T30" fmla="*/ 60 w 66"/>
                <a:gd name="T31" fmla="*/ 36 h 96"/>
                <a:gd name="T32" fmla="*/ 60 w 66"/>
                <a:gd name="T33" fmla="*/ 48 h 96"/>
                <a:gd name="T34" fmla="*/ 54 w 66"/>
                <a:gd name="T35" fmla="*/ 54 h 96"/>
                <a:gd name="T36" fmla="*/ 36 w 66"/>
                <a:gd name="T37" fmla="*/ 72 h 96"/>
                <a:gd name="T38" fmla="*/ 24 w 66"/>
                <a:gd name="T39" fmla="*/ 78 h 96"/>
                <a:gd name="T40" fmla="*/ 24 w 66"/>
                <a:gd name="T41" fmla="*/ 78 h 96"/>
                <a:gd name="T42" fmla="*/ 12 w 66"/>
                <a:gd name="T43" fmla="*/ 48 h 96"/>
                <a:gd name="T44" fmla="*/ 18 w 66"/>
                <a:gd name="T45" fmla="*/ 24 h 96"/>
                <a:gd name="T46" fmla="*/ 30 w 66"/>
                <a:gd name="T47" fmla="*/ 18 h 96"/>
                <a:gd name="T48" fmla="*/ 42 w 66"/>
                <a:gd name="T49" fmla="*/ 18 h 96"/>
                <a:gd name="T50" fmla="*/ 42 w 66"/>
                <a:gd name="T51" fmla="*/ 1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89095" name="Rectangle 7"/>
            <p:cNvSpPr>
              <a:spLocks noChangeArrowheads="1"/>
            </p:cNvSpPr>
            <p:nvPr userDrawn="1"/>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89096" name="Rectangle 8"/>
            <p:cNvSpPr>
              <a:spLocks noChangeArrowheads="1"/>
            </p:cNvSpPr>
            <p:nvPr userDrawn="1"/>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89097" name="Rectangle 9"/>
            <p:cNvSpPr>
              <a:spLocks noChangeArrowheads="1"/>
            </p:cNvSpPr>
            <p:nvPr userDrawn="1"/>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89098" name="Rectangle 10"/>
            <p:cNvSpPr>
              <a:spLocks noChangeArrowheads="1"/>
            </p:cNvSpPr>
            <p:nvPr userDrawn="1"/>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89099" name="Rectangle 11"/>
            <p:cNvSpPr>
              <a:spLocks noChangeArrowheads="1"/>
            </p:cNvSpPr>
            <p:nvPr userDrawn="1"/>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89100" name="Freeform 12"/>
            <p:cNvSpPr>
              <a:spLocks/>
            </p:cNvSpPr>
            <p:nvPr userDrawn="1"/>
          </p:nvSpPr>
          <p:spPr bwMode="ltGray">
            <a:xfrm>
              <a:off x="4007" y="3021"/>
              <a:ext cx="623" cy="156"/>
            </a:xfrm>
            <a:custGeom>
              <a:avLst/>
              <a:gdLst>
                <a:gd name="T0" fmla="*/ 6 w 623"/>
                <a:gd name="T1" fmla="*/ 18 h 156"/>
                <a:gd name="T2" fmla="*/ 162 w 623"/>
                <a:gd name="T3" fmla="*/ 36 h 156"/>
                <a:gd name="T4" fmla="*/ 251 w 623"/>
                <a:gd name="T5" fmla="*/ 36 h 156"/>
                <a:gd name="T6" fmla="*/ 354 w 623"/>
                <a:gd name="T7" fmla="*/ 30 h 156"/>
                <a:gd name="T8" fmla="*/ 473 w 623"/>
                <a:gd name="T9" fmla="*/ 18 h 156"/>
                <a:gd name="T10" fmla="*/ 611 w 623"/>
                <a:gd name="T11" fmla="*/ 0 h 156"/>
                <a:gd name="T12" fmla="*/ 623 w 623"/>
                <a:gd name="T13" fmla="*/ 114 h 156"/>
                <a:gd name="T14" fmla="*/ 497 w 623"/>
                <a:gd name="T15" fmla="*/ 138 h 156"/>
                <a:gd name="T16" fmla="*/ 414 w 623"/>
                <a:gd name="T17" fmla="*/ 150 h 156"/>
                <a:gd name="T18" fmla="*/ 318 w 623"/>
                <a:gd name="T19" fmla="*/ 156 h 156"/>
                <a:gd name="T20" fmla="*/ 215 w 623"/>
                <a:gd name="T21" fmla="*/ 156 h 156"/>
                <a:gd name="T22" fmla="*/ 108 w 623"/>
                <a:gd name="T23" fmla="*/ 150 h 156"/>
                <a:gd name="T24" fmla="*/ 0 w 623"/>
                <a:gd name="T25" fmla="*/ 132 h 156"/>
                <a:gd name="T26" fmla="*/ 6 w 623"/>
                <a:gd name="T27" fmla="*/ 18 h 156"/>
                <a:gd name="T28" fmla="*/ 6 w 623"/>
                <a:gd name="T29" fmla="*/ 1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89101" name="Freeform 13"/>
            <p:cNvSpPr>
              <a:spLocks/>
            </p:cNvSpPr>
            <p:nvPr userDrawn="1"/>
          </p:nvSpPr>
          <p:spPr bwMode="ltGray">
            <a:xfrm>
              <a:off x="4762" y="3591"/>
              <a:ext cx="996" cy="126"/>
            </a:xfrm>
            <a:custGeom>
              <a:avLst/>
              <a:gdLst>
                <a:gd name="T0" fmla="*/ 754 w 993"/>
                <a:gd name="T1" fmla="*/ 6 h 126"/>
                <a:gd name="T2" fmla="*/ 652 w 993"/>
                <a:gd name="T3" fmla="*/ 6 h 126"/>
                <a:gd name="T4" fmla="*/ 563 w 993"/>
                <a:gd name="T5" fmla="*/ 6 h 126"/>
                <a:gd name="T6" fmla="*/ 479 w 993"/>
                <a:gd name="T7" fmla="*/ 6 h 126"/>
                <a:gd name="T8" fmla="*/ 401 w 993"/>
                <a:gd name="T9" fmla="*/ 6 h 126"/>
                <a:gd name="T10" fmla="*/ 335 w 993"/>
                <a:gd name="T11" fmla="*/ 0 h 126"/>
                <a:gd name="T12" fmla="*/ 276 w 993"/>
                <a:gd name="T13" fmla="*/ 0 h 126"/>
                <a:gd name="T14" fmla="*/ 222 w 993"/>
                <a:gd name="T15" fmla="*/ 0 h 126"/>
                <a:gd name="T16" fmla="*/ 180 w 993"/>
                <a:gd name="T17" fmla="*/ 6 h 126"/>
                <a:gd name="T18" fmla="*/ 138 w 993"/>
                <a:gd name="T19" fmla="*/ 6 h 126"/>
                <a:gd name="T20" fmla="*/ 108 w 993"/>
                <a:gd name="T21" fmla="*/ 6 h 126"/>
                <a:gd name="T22" fmla="*/ 54 w 993"/>
                <a:gd name="T23" fmla="*/ 6 h 126"/>
                <a:gd name="T24" fmla="*/ 24 w 993"/>
                <a:gd name="T25" fmla="*/ 12 h 126"/>
                <a:gd name="T26" fmla="*/ 6 w 993"/>
                <a:gd name="T27" fmla="*/ 18 h 126"/>
                <a:gd name="T28" fmla="*/ 0 w 993"/>
                <a:gd name="T29" fmla="*/ 24 h 126"/>
                <a:gd name="T30" fmla="*/ 12 w 993"/>
                <a:gd name="T31" fmla="*/ 42 h 126"/>
                <a:gd name="T32" fmla="*/ 18 w 993"/>
                <a:gd name="T33" fmla="*/ 48 h 126"/>
                <a:gd name="T34" fmla="*/ 30 w 993"/>
                <a:gd name="T35" fmla="*/ 54 h 126"/>
                <a:gd name="T36" fmla="*/ 60 w 993"/>
                <a:gd name="T37" fmla="*/ 60 h 126"/>
                <a:gd name="T38" fmla="*/ 90 w 993"/>
                <a:gd name="T39" fmla="*/ 72 h 126"/>
                <a:gd name="T40" fmla="*/ 144 w 993"/>
                <a:gd name="T41" fmla="*/ 84 h 126"/>
                <a:gd name="T42" fmla="*/ 210 w 993"/>
                <a:gd name="T43" fmla="*/ 90 h 126"/>
                <a:gd name="T44" fmla="*/ 293 w 993"/>
                <a:gd name="T45" fmla="*/ 102 h 126"/>
                <a:gd name="T46" fmla="*/ 389 w 993"/>
                <a:gd name="T47" fmla="*/ 108 h 126"/>
                <a:gd name="T48" fmla="*/ 503 w 993"/>
                <a:gd name="T49" fmla="*/ 120 h 126"/>
                <a:gd name="T50" fmla="*/ 622 w 993"/>
                <a:gd name="T51" fmla="*/ 120 h 126"/>
                <a:gd name="T52" fmla="*/ 754 w 993"/>
                <a:gd name="T53" fmla="*/ 126 h 126"/>
                <a:gd name="T54" fmla="*/ 873 w 993"/>
                <a:gd name="T55" fmla="*/ 126 h 126"/>
                <a:gd name="T56" fmla="*/ 993 w 993"/>
                <a:gd name="T57" fmla="*/ 126 h 126"/>
                <a:gd name="T58" fmla="*/ 993 w 993"/>
                <a:gd name="T59" fmla="*/ 12 h 126"/>
                <a:gd name="T60" fmla="*/ 879 w 993"/>
                <a:gd name="T61" fmla="*/ 12 h 126"/>
                <a:gd name="T62" fmla="*/ 754 w 993"/>
                <a:gd name="T63" fmla="*/ 6 h 126"/>
                <a:gd name="T64" fmla="*/ 754 w 993"/>
                <a:gd name="T65" fmla="*/ 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89102" name="Freeform 14"/>
            <p:cNvSpPr>
              <a:spLocks/>
            </p:cNvSpPr>
            <p:nvPr userDrawn="1"/>
          </p:nvSpPr>
          <p:spPr bwMode="ltGray">
            <a:xfrm>
              <a:off x="4786" y="3645"/>
              <a:ext cx="972" cy="245"/>
            </a:xfrm>
            <a:custGeom>
              <a:avLst/>
              <a:gdLst>
                <a:gd name="T0" fmla="*/ 0 w 969"/>
                <a:gd name="T1" fmla="*/ 0 h 245"/>
                <a:gd name="T2" fmla="*/ 24 w 969"/>
                <a:gd name="T3" fmla="*/ 54 h 245"/>
                <a:gd name="T4" fmla="*/ 66 w 969"/>
                <a:gd name="T5" fmla="*/ 96 h 245"/>
                <a:gd name="T6" fmla="*/ 120 w 969"/>
                <a:gd name="T7" fmla="*/ 137 h 245"/>
                <a:gd name="T8" fmla="*/ 198 w 969"/>
                <a:gd name="T9" fmla="*/ 173 h 245"/>
                <a:gd name="T10" fmla="*/ 293 w 969"/>
                <a:gd name="T11" fmla="*/ 203 h 245"/>
                <a:gd name="T12" fmla="*/ 353 w 969"/>
                <a:gd name="T13" fmla="*/ 215 h 245"/>
                <a:gd name="T14" fmla="*/ 413 w 969"/>
                <a:gd name="T15" fmla="*/ 227 h 245"/>
                <a:gd name="T16" fmla="*/ 479 w 969"/>
                <a:gd name="T17" fmla="*/ 233 h 245"/>
                <a:gd name="T18" fmla="*/ 556 w 969"/>
                <a:gd name="T19" fmla="*/ 239 h 245"/>
                <a:gd name="T20" fmla="*/ 634 w 969"/>
                <a:gd name="T21" fmla="*/ 245 h 245"/>
                <a:gd name="T22" fmla="*/ 724 w 969"/>
                <a:gd name="T23" fmla="*/ 245 h 245"/>
                <a:gd name="T24" fmla="*/ 855 w 969"/>
                <a:gd name="T25" fmla="*/ 245 h 245"/>
                <a:gd name="T26" fmla="*/ 969 w 969"/>
                <a:gd name="T27" fmla="*/ 239 h 245"/>
                <a:gd name="T28" fmla="*/ 969 w 969"/>
                <a:gd name="T29" fmla="*/ 60 h 245"/>
                <a:gd name="T30" fmla="*/ 700 w 969"/>
                <a:gd name="T31" fmla="*/ 60 h 245"/>
                <a:gd name="T32" fmla="*/ 503 w 969"/>
                <a:gd name="T33" fmla="*/ 54 h 245"/>
                <a:gd name="T34" fmla="*/ 317 w 969"/>
                <a:gd name="T35" fmla="*/ 42 h 245"/>
                <a:gd name="T36" fmla="*/ 150 w 969"/>
                <a:gd name="T37" fmla="*/ 24 h 245"/>
                <a:gd name="T38" fmla="*/ 72 w 969"/>
                <a:gd name="T39" fmla="*/ 12 h 245"/>
                <a:gd name="T40" fmla="*/ 0 w 969"/>
                <a:gd name="T41" fmla="*/ 0 h 245"/>
                <a:gd name="T42" fmla="*/ 0 w 969"/>
                <a:gd name="T43" fmla="*/ 0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89103" name="Freeform 15"/>
            <p:cNvSpPr>
              <a:spLocks/>
            </p:cNvSpPr>
            <p:nvPr userDrawn="1"/>
          </p:nvSpPr>
          <p:spPr bwMode="ltGray">
            <a:xfrm>
              <a:off x="4804" y="3591"/>
              <a:ext cx="954" cy="90"/>
            </a:xfrm>
            <a:custGeom>
              <a:avLst/>
              <a:gdLst>
                <a:gd name="T0" fmla="*/ 700 w 951"/>
                <a:gd name="T1" fmla="*/ 0 h 90"/>
                <a:gd name="T2" fmla="*/ 598 w 951"/>
                <a:gd name="T3" fmla="*/ 0 h 90"/>
                <a:gd name="T4" fmla="*/ 515 w 951"/>
                <a:gd name="T5" fmla="*/ 0 h 90"/>
                <a:gd name="T6" fmla="*/ 431 w 951"/>
                <a:gd name="T7" fmla="*/ 0 h 90"/>
                <a:gd name="T8" fmla="*/ 365 w 951"/>
                <a:gd name="T9" fmla="*/ 0 h 90"/>
                <a:gd name="T10" fmla="*/ 299 w 951"/>
                <a:gd name="T11" fmla="*/ 0 h 90"/>
                <a:gd name="T12" fmla="*/ 245 w 951"/>
                <a:gd name="T13" fmla="*/ 0 h 90"/>
                <a:gd name="T14" fmla="*/ 198 w 951"/>
                <a:gd name="T15" fmla="*/ 0 h 90"/>
                <a:gd name="T16" fmla="*/ 162 w 951"/>
                <a:gd name="T17" fmla="*/ 0 h 90"/>
                <a:gd name="T18" fmla="*/ 126 w 951"/>
                <a:gd name="T19" fmla="*/ 6 h 90"/>
                <a:gd name="T20" fmla="*/ 96 w 951"/>
                <a:gd name="T21" fmla="*/ 6 h 90"/>
                <a:gd name="T22" fmla="*/ 54 w 951"/>
                <a:gd name="T23" fmla="*/ 12 h 90"/>
                <a:gd name="T24" fmla="*/ 30 w 951"/>
                <a:gd name="T25" fmla="*/ 12 h 90"/>
                <a:gd name="T26" fmla="*/ 12 w 951"/>
                <a:gd name="T27" fmla="*/ 18 h 90"/>
                <a:gd name="T28" fmla="*/ 6 w 951"/>
                <a:gd name="T29" fmla="*/ 18 h 90"/>
                <a:gd name="T30" fmla="*/ 0 w 951"/>
                <a:gd name="T31" fmla="*/ 24 h 90"/>
                <a:gd name="T32" fmla="*/ 6 w 951"/>
                <a:gd name="T33" fmla="*/ 30 h 90"/>
                <a:gd name="T34" fmla="*/ 24 w 951"/>
                <a:gd name="T35" fmla="*/ 36 h 90"/>
                <a:gd name="T36" fmla="*/ 54 w 951"/>
                <a:gd name="T37" fmla="*/ 42 h 90"/>
                <a:gd name="T38" fmla="*/ 102 w 951"/>
                <a:gd name="T39" fmla="*/ 54 h 90"/>
                <a:gd name="T40" fmla="*/ 168 w 951"/>
                <a:gd name="T41" fmla="*/ 60 h 90"/>
                <a:gd name="T42" fmla="*/ 251 w 951"/>
                <a:gd name="T43" fmla="*/ 66 h 90"/>
                <a:gd name="T44" fmla="*/ 341 w 951"/>
                <a:gd name="T45" fmla="*/ 78 h 90"/>
                <a:gd name="T46" fmla="*/ 449 w 951"/>
                <a:gd name="T47" fmla="*/ 84 h 90"/>
                <a:gd name="T48" fmla="*/ 568 w 951"/>
                <a:gd name="T49" fmla="*/ 84 h 90"/>
                <a:gd name="T50" fmla="*/ 694 w 951"/>
                <a:gd name="T51" fmla="*/ 90 h 90"/>
                <a:gd name="T52" fmla="*/ 825 w 951"/>
                <a:gd name="T53" fmla="*/ 90 h 90"/>
                <a:gd name="T54" fmla="*/ 951 w 951"/>
                <a:gd name="T55" fmla="*/ 90 h 90"/>
                <a:gd name="T56" fmla="*/ 951 w 951"/>
                <a:gd name="T57" fmla="*/ 6 h 90"/>
                <a:gd name="T58" fmla="*/ 831 w 951"/>
                <a:gd name="T59" fmla="*/ 6 h 90"/>
                <a:gd name="T60" fmla="*/ 772 w 951"/>
                <a:gd name="T61" fmla="*/ 6 h 90"/>
                <a:gd name="T62" fmla="*/ 700 w 951"/>
                <a:gd name="T63" fmla="*/ 0 h 90"/>
                <a:gd name="T64" fmla="*/ 700 w 951"/>
                <a:gd name="T65"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89104" name="Freeform 16"/>
            <p:cNvSpPr>
              <a:spLocks/>
            </p:cNvSpPr>
            <p:nvPr userDrawn="1"/>
          </p:nvSpPr>
          <p:spPr bwMode="ltGray">
            <a:xfrm>
              <a:off x="3059" y="1541"/>
              <a:ext cx="102" cy="155"/>
            </a:xfrm>
            <a:custGeom>
              <a:avLst/>
              <a:gdLst>
                <a:gd name="T0" fmla="*/ 102 w 102"/>
                <a:gd name="T1" fmla="*/ 0 h 155"/>
                <a:gd name="T2" fmla="*/ 0 w 102"/>
                <a:gd name="T3" fmla="*/ 12 h 155"/>
                <a:gd name="T4" fmla="*/ 30 w 102"/>
                <a:gd name="T5" fmla="*/ 72 h 155"/>
                <a:gd name="T6" fmla="*/ 30 w 102"/>
                <a:gd name="T7" fmla="*/ 155 h 155"/>
                <a:gd name="T8" fmla="*/ 72 w 102"/>
                <a:gd name="T9" fmla="*/ 155 h 155"/>
                <a:gd name="T10" fmla="*/ 72 w 102"/>
                <a:gd name="T11" fmla="*/ 66 h 155"/>
                <a:gd name="T12" fmla="*/ 102 w 102"/>
                <a:gd name="T13" fmla="*/ 0 h 155"/>
                <a:gd name="T14" fmla="*/ 102 w 102"/>
                <a:gd name="T15" fmla="*/ 0 h 1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89105" name="Freeform 17"/>
            <p:cNvSpPr>
              <a:spLocks noEditPoints="1"/>
            </p:cNvSpPr>
            <p:nvPr userDrawn="1"/>
          </p:nvSpPr>
          <p:spPr bwMode="ltGray">
            <a:xfrm>
              <a:off x="3059" y="1690"/>
              <a:ext cx="90" cy="96"/>
            </a:xfrm>
            <a:custGeom>
              <a:avLst/>
              <a:gdLst>
                <a:gd name="T0" fmla="*/ 48 w 90"/>
                <a:gd name="T1" fmla="*/ 96 h 96"/>
                <a:gd name="T2" fmla="*/ 72 w 90"/>
                <a:gd name="T3" fmla="*/ 72 h 96"/>
                <a:gd name="T4" fmla="*/ 84 w 90"/>
                <a:gd name="T5" fmla="*/ 48 h 96"/>
                <a:gd name="T6" fmla="*/ 90 w 90"/>
                <a:gd name="T7" fmla="*/ 36 h 96"/>
                <a:gd name="T8" fmla="*/ 84 w 90"/>
                <a:gd name="T9" fmla="*/ 24 h 96"/>
                <a:gd name="T10" fmla="*/ 66 w 90"/>
                <a:gd name="T11" fmla="*/ 6 h 96"/>
                <a:gd name="T12" fmla="*/ 42 w 90"/>
                <a:gd name="T13" fmla="*/ 0 h 96"/>
                <a:gd name="T14" fmla="*/ 24 w 90"/>
                <a:gd name="T15" fmla="*/ 0 h 96"/>
                <a:gd name="T16" fmla="*/ 12 w 90"/>
                <a:gd name="T17" fmla="*/ 12 h 96"/>
                <a:gd name="T18" fmla="*/ 6 w 90"/>
                <a:gd name="T19" fmla="*/ 24 h 96"/>
                <a:gd name="T20" fmla="*/ 0 w 90"/>
                <a:gd name="T21" fmla="*/ 36 h 96"/>
                <a:gd name="T22" fmla="*/ 12 w 90"/>
                <a:gd name="T23" fmla="*/ 66 h 96"/>
                <a:gd name="T24" fmla="*/ 30 w 90"/>
                <a:gd name="T25" fmla="*/ 84 h 96"/>
                <a:gd name="T26" fmla="*/ 48 w 90"/>
                <a:gd name="T27" fmla="*/ 96 h 96"/>
                <a:gd name="T28" fmla="*/ 48 w 90"/>
                <a:gd name="T29" fmla="*/ 96 h 96"/>
                <a:gd name="T30" fmla="*/ 48 w 90"/>
                <a:gd name="T31" fmla="*/ 12 h 96"/>
                <a:gd name="T32" fmla="*/ 66 w 90"/>
                <a:gd name="T33" fmla="*/ 18 h 96"/>
                <a:gd name="T34" fmla="*/ 72 w 90"/>
                <a:gd name="T35" fmla="*/ 24 h 96"/>
                <a:gd name="T36" fmla="*/ 72 w 90"/>
                <a:gd name="T37" fmla="*/ 36 h 96"/>
                <a:gd name="T38" fmla="*/ 72 w 90"/>
                <a:gd name="T39" fmla="*/ 48 h 96"/>
                <a:gd name="T40" fmla="*/ 54 w 90"/>
                <a:gd name="T41" fmla="*/ 66 h 96"/>
                <a:gd name="T42" fmla="*/ 48 w 90"/>
                <a:gd name="T43" fmla="*/ 78 h 96"/>
                <a:gd name="T44" fmla="*/ 30 w 90"/>
                <a:gd name="T45" fmla="*/ 66 h 96"/>
                <a:gd name="T46" fmla="*/ 24 w 90"/>
                <a:gd name="T47" fmla="*/ 48 h 96"/>
                <a:gd name="T48" fmla="*/ 18 w 90"/>
                <a:gd name="T49" fmla="*/ 30 h 96"/>
                <a:gd name="T50" fmla="*/ 30 w 90"/>
                <a:gd name="T51" fmla="*/ 12 h 96"/>
                <a:gd name="T52" fmla="*/ 48 w 90"/>
                <a:gd name="T53" fmla="*/ 12 h 96"/>
                <a:gd name="T54" fmla="*/ 48 w 90"/>
                <a:gd name="T55"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89106" name="Freeform 18"/>
            <p:cNvSpPr>
              <a:spLocks noEditPoints="1"/>
            </p:cNvSpPr>
            <p:nvPr userDrawn="1"/>
          </p:nvSpPr>
          <p:spPr bwMode="ltGray">
            <a:xfrm>
              <a:off x="3059" y="1768"/>
              <a:ext cx="90" cy="108"/>
            </a:xfrm>
            <a:custGeom>
              <a:avLst/>
              <a:gdLst>
                <a:gd name="T0" fmla="*/ 0 w 90"/>
                <a:gd name="T1" fmla="*/ 90 h 108"/>
                <a:gd name="T2" fmla="*/ 12 w 90"/>
                <a:gd name="T3" fmla="*/ 102 h 108"/>
                <a:gd name="T4" fmla="*/ 24 w 90"/>
                <a:gd name="T5" fmla="*/ 108 h 108"/>
                <a:gd name="T6" fmla="*/ 54 w 90"/>
                <a:gd name="T7" fmla="*/ 108 h 108"/>
                <a:gd name="T8" fmla="*/ 78 w 90"/>
                <a:gd name="T9" fmla="*/ 96 h 108"/>
                <a:gd name="T10" fmla="*/ 90 w 90"/>
                <a:gd name="T11" fmla="*/ 72 h 108"/>
                <a:gd name="T12" fmla="*/ 84 w 90"/>
                <a:gd name="T13" fmla="*/ 42 h 108"/>
                <a:gd name="T14" fmla="*/ 66 w 90"/>
                <a:gd name="T15" fmla="*/ 24 h 108"/>
                <a:gd name="T16" fmla="*/ 54 w 90"/>
                <a:gd name="T17" fmla="*/ 12 h 108"/>
                <a:gd name="T18" fmla="*/ 48 w 90"/>
                <a:gd name="T19" fmla="*/ 6 h 108"/>
                <a:gd name="T20" fmla="*/ 48 w 90"/>
                <a:gd name="T21" fmla="*/ 6 h 108"/>
                <a:gd name="T22" fmla="*/ 48 w 90"/>
                <a:gd name="T23" fmla="*/ 0 h 108"/>
                <a:gd name="T24" fmla="*/ 24 w 90"/>
                <a:gd name="T25" fmla="*/ 24 h 108"/>
                <a:gd name="T26" fmla="*/ 6 w 90"/>
                <a:gd name="T27" fmla="*/ 48 h 108"/>
                <a:gd name="T28" fmla="*/ 0 w 90"/>
                <a:gd name="T29" fmla="*/ 66 h 108"/>
                <a:gd name="T30" fmla="*/ 0 w 90"/>
                <a:gd name="T31" fmla="*/ 90 h 108"/>
                <a:gd name="T32" fmla="*/ 0 w 90"/>
                <a:gd name="T33" fmla="*/ 90 h 108"/>
                <a:gd name="T34" fmla="*/ 12 w 90"/>
                <a:gd name="T35" fmla="*/ 66 h 108"/>
                <a:gd name="T36" fmla="*/ 18 w 90"/>
                <a:gd name="T37" fmla="*/ 48 h 108"/>
                <a:gd name="T38" fmla="*/ 30 w 90"/>
                <a:gd name="T39" fmla="*/ 36 h 108"/>
                <a:gd name="T40" fmla="*/ 42 w 90"/>
                <a:gd name="T41" fmla="*/ 24 h 108"/>
                <a:gd name="T42" fmla="*/ 48 w 90"/>
                <a:gd name="T43" fmla="*/ 18 h 108"/>
                <a:gd name="T44" fmla="*/ 66 w 90"/>
                <a:gd name="T45" fmla="*/ 30 h 108"/>
                <a:gd name="T46" fmla="*/ 72 w 90"/>
                <a:gd name="T47" fmla="*/ 48 h 108"/>
                <a:gd name="T48" fmla="*/ 78 w 90"/>
                <a:gd name="T49" fmla="*/ 72 h 108"/>
                <a:gd name="T50" fmla="*/ 78 w 90"/>
                <a:gd name="T51" fmla="*/ 84 h 108"/>
                <a:gd name="T52" fmla="*/ 66 w 90"/>
                <a:gd name="T53" fmla="*/ 96 h 108"/>
                <a:gd name="T54" fmla="*/ 42 w 90"/>
                <a:gd name="T55" fmla="*/ 102 h 108"/>
                <a:gd name="T56" fmla="*/ 30 w 90"/>
                <a:gd name="T57" fmla="*/ 96 h 108"/>
                <a:gd name="T58" fmla="*/ 18 w 90"/>
                <a:gd name="T59" fmla="*/ 90 h 108"/>
                <a:gd name="T60" fmla="*/ 12 w 90"/>
                <a:gd name="T61" fmla="*/ 78 h 108"/>
                <a:gd name="T62" fmla="*/ 12 w 90"/>
                <a:gd name="T63" fmla="*/ 66 h 108"/>
                <a:gd name="T64" fmla="*/ 12 w 90"/>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89107" name="Freeform 19"/>
            <p:cNvSpPr>
              <a:spLocks/>
            </p:cNvSpPr>
            <p:nvPr userDrawn="1"/>
          </p:nvSpPr>
          <p:spPr bwMode="ltGray">
            <a:xfrm>
              <a:off x="5470" y="1205"/>
              <a:ext cx="102" cy="156"/>
            </a:xfrm>
            <a:custGeom>
              <a:avLst/>
              <a:gdLst>
                <a:gd name="T0" fmla="*/ 102 w 102"/>
                <a:gd name="T1" fmla="*/ 0 h 156"/>
                <a:gd name="T2" fmla="*/ 0 w 102"/>
                <a:gd name="T3" fmla="*/ 6 h 156"/>
                <a:gd name="T4" fmla="*/ 30 w 102"/>
                <a:gd name="T5" fmla="*/ 72 h 156"/>
                <a:gd name="T6" fmla="*/ 30 w 102"/>
                <a:gd name="T7" fmla="*/ 156 h 156"/>
                <a:gd name="T8" fmla="*/ 72 w 102"/>
                <a:gd name="T9" fmla="*/ 156 h 156"/>
                <a:gd name="T10" fmla="*/ 72 w 102"/>
                <a:gd name="T11" fmla="*/ 66 h 156"/>
                <a:gd name="T12" fmla="*/ 102 w 102"/>
                <a:gd name="T13" fmla="*/ 0 h 156"/>
                <a:gd name="T14" fmla="*/ 102 w 102"/>
                <a:gd name="T15" fmla="*/ 0 h 1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89108" name="Freeform 20"/>
            <p:cNvSpPr>
              <a:spLocks noEditPoints="1"/>
            </p:cNvSpPr>
            <p:nvPr userDrawn="1"/>
          </p:nvSpPr>
          <p:spPr bwMode="ltGray">
            <a:xfrm>
              <a:off x="5476" y="1349"/>
              <a:ext cx="84" cy="96"/>
            </a:xfrm>
            <a:custGeom>
              <a:avLst/>
              <a:gdLst>
                <a:gd name="T0" fmla="*/ 42 w 84"/>
                <a:gd name="T1" fmla="*/ 96 h 96"/>
                <a:gd name="T2" fmla="*/ 66 w 84"/>
                <a:gd name="T3" fmla="*/ 78 h 96"/>
                <a:gd name="T4" fmla="*/ 84 w 84"/>
                <a:gd name="T5" fmla="*/ 54 h 96"/>
                <a:gd name="T6" fmla="*/ 84 w 84"/>
                <a:gd name="T7" fmla="*/ 30 h 96"/>
                <a:gd name="T8" fmla="*/ 66 w 84"/>
                <a:gd name="T9" fmla="*/ 6 h 96"/>
                <a:gd name="T10" fmla="*/ 42 w 84"/>
                <a:gd name="T11" fmla="*/ 0 h 96"/>
                <a:gd name="T12" fmla="*/ 24 w 84"/>
                <a:gd name="T13" fmla="*/ 6 h 96"/>
                <a:gd name="T14" fmla="*/ 12 w 84"/>
                <a:gd name="T15" fmla="*/ 18 h 96"/>
                <a:gd name="T16" fmla="*/ 6 w 84"/>
                <a:gd name="T17" fmla="*/ 30 h 96"/>
                <a:gd name="T18" fmla="*/ 0 w 84"/>
                <a:gd name="T19" fmla="*/ 42 h 96"/>
                <a:gd name="T20" fmla="*/ 12 w 84"/>
                <a:gd name="T21" fmla="*/ 66 h 96"/>
                <a:gd name="T22" fmla="*/ 30 w 84"/>
                <a:gd name="T23" fmla="*/ 84 h 96"/>
                <a:gd name="T24" fmla="*/ 42 w 84"/>
                <a:gd name="T25" fmla="*/ 96 h 96"/>
                <a:gd name="T26" fmla="*/ 42 w 84"/>
                <a:gd name="T27" fmla="*/ 96 h 96"/>
                <a:gd name="T28" fmla="*/ 48 w 84"/>
                <a:gd name="T29" fmla="*/ 12 h 96"/>
                <a:gd name="T30" fmla="*/ 66 w 84"/>
                <a:gd name="T31" fmla="*/ 18 h 96"/>
                <a:gd name="T32" fmla="*/ 72 w 84"/>
                <a:gd name="T33" fmla="*/ 30 h 96"/>
                <a:gd name="T34" fmla="*/ 72 w 84"/>
                <a:gd name="T35" fmla="*/ 42 h 96"/>
                <a:gd name="T36" fmla="*/ 66 w 84"/>
                <a:gd name="T37" fmla="*/ 54 h 96"/>
                <a:gd name="T38" fmla="*/ 54 w 84"/>
                <a:gd name="T39" fmla="*/ 72 h 96"/>
                <a:gd name="T40" fmla="*/ 42 w 84"/>
                <a:gd name="T41" fmla="*/ 84 h 96"/>
                <a:gd name="T42" fmla="*/ 42 w 84"/>
                <a:gd name="T43" fmla="*/ 84 h 96"/>
                <a:gd name="T44" fmla="*/ 30 w 84"/>
                <a:gd name="T45" fmla="*/ 72 h 96"/>
                <a:gd name="T46" fmla="*/ 18 w 84"/>
                <a:gd name="T47" fmla="*/ 54 h 96"/>
                <a:gd name="T48" fmla="*/ 18 w 84"/>
                <a:gd name="T49" fmla="*/ 30 h 96"/>
                <a:gd name="T50" fmla="*/ 30 w 84"/>
                <a:gd name="T51" fmla="*/ 18 h 96"/>
                <a:gd name="T52" fmla="*/ 48 w 84"/>
                <a:gd name="T53" fmla="*/ 12 h 96"/>
                <a:gd name="T54" fmla="*/ 48 w 84"/>
                <a:gd name="T55"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89109" name="Freeform 21"/>
            <p:cNvSpPr>
              <a:spLocks noEditPoints="1"/>
            </p:cNvSpPr>
            <p:nvPr userDrawn="1"/>
          </p:nvSpPr>
          <p:spPr bwMode="ltGray">
            <a:xfrm>
              <a:off x="5470" y="1433"/>
              <a:ext cx="90" cy="108"/>
            </a:xfrm>
            <a:custGeom>
              <a:avLst/>
              <a:gdLst>
                <a:gd name="T0" fmla="*/ 6 w 90"/>
                <a:gd name="T1" fmla="*/ 90 h 108"/>
                <a:gd name="T2" fmla="*/ 18 w 90"/>
                <a:gd name="T3" fmla="*/ 102 h 108"/>
                <a:gd name="T4" fmla="*/ 30 w 90"/>
                <a:gd name="T5" fmla="*/ 108 h 108"/>
                <a:gd name="T6" fmla="*/ 60 w 90"/>
                <a:gd name="T7" fmla="*/ 108 h 108"/>
                <a:gd name="T8" fmla="*/ 84 w 90"/>
                <a:gd name="T9" fmla="*/ 96 h 108"/>
                <a:gd name="T10" fmla="*/ 90 w 90"/>
                <a:gd name="T11" fmla="*/ 84 h 108"/>
                <a:gd name="T12" fmla="*/ 90 w 90"/>
                <a:gd name="T13" fmla="*/ 66 h 108"/>
                <a:gd name="T14" fmla="*/ 84 w 90"/>
                <a:gd name="T15" fmla="*/ 36 h 108"/>
                <a:gd name="T16" fmla="*/ 72 w 90"/>
                <a:gd name="T17" fmla="*/ 18 h 108"/>
                <a:gd name="T18" fmla="*/ 60 w 90"/>
                <a:gd name="T19" fmla="*/ 6 h 108"/>
                <a:gd name="T20" fmla="*/ 54 w 90"/>
                <a:gd name="T21" fmla="*/ 0 h 108"/>
                <a:gd name="T22" fmla="*/ 54 w 90"/>
                <a:gd name="T23" fmla="*/ 0 h 108"/>
                <a:gd name="T24" fmla="*/ 48 w 90"/>
                <a:gd name="T25" fmla="*/ 0 h 108"/>
                <a:gd name="T26" fmla="*/ 24 w 90"/>
                <a:gd name="T27" fmla="*/ 24 h 108"/>
                <a:gd name="T28" fmla="*/ 12 w 90"/>
                <a:gd name="T29" fmla="*/ 48 h 108"/>
                <a:gd name="T30" fmla="*/ 0 w 90"/>
                <a:gd name="T31" fmla="*/ 66 h 108"/>
                <a:gd name="T32" fmla="*/ 6 w 90"/>
                <a:gd name="T33" fmla="*/ 90 h 108"/>
                <a:gd name="T34" fmla="*/ 6 w 90"/>
                <a:gd name="T35" fmla="*/ 90 h 108"/>
                <a:gd name="T36" fmla="*/ 18 w 90"/>
                <a:gd name="T37" fmla="*/ 66 h 108"/>
                <a:gd name="T38" fmla="*/ 24 w 90"/>
                <a:gd name="T39" fmla="*/ 48 h 108"/>
                <a:gd name="T40" fmla="*/ 36 w 90"/>
                <a:gd name="T41" fmla="*/ 30 h 108"/>
                <a:gd name="T42" fmla="*/ 42 w 90"/>
                <a:gd name="T43" fmla="*/ 18 h 108"/>
                <a:gd name="T44" fmla="*/ 48 w 90"/>
                <a:gd name="T45" fmla="*/ 12 h 108"/>
                <a:gd name="T46" fmla="*/ 78 w 90"/>
                <a:gd name="T47" fmla="*/ 42 h 108"/>
                <a:gd name="T48" fmla="*/ 84 w 90"/>
                <a:gd name="T49" fmla="*/ 66 h 108"/>
                <a:gd name="T50" fmla="*/ 66 w 90"/>
                <a:gd name="T51" fmla="*/ 90 h 108"/>
                <a:gd name="T52" fmla="*/ 54 w 90"/>
                <a:gd name="T53" fmla="*/ 96 h 108"/>
                <a:gd name="T54" fmla="*/ 42 w 90"/>
                <a:gd name="T55" fmla="*/ 96 h 108"/>
                <a:gd name="T56" fmla="*/ 30 w 90"/>
                <a:gd name="T57" fmla="*/ 96 h 108"/>
                <a:gd name="T58" fmla="*/ 24 w 90"/>
                <a:gd name="T59" fmla="*/ 84 h 108"/>
                <a:gd name="T60" fmla="*/ 18 w 90"/>
                <a:gd name="T61" fmla="*/ 78 h 108"/>
                <a:gd name="T62" fmla="*/ 18 w 90"/>
                <a:gd name="T63" fmla="*/ 66 h 108"/>
                <a:gd name="T64" fmla="*/ 18 w 90"/>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89110" name="Freeform 22"/>
            <p:cNvSpPr>
              <a:spLocks noEditPoints="1"/>
            </p:cNvSpPr>
            <p:nvPr userDrawn="1"/>
          </p:nvSpPr>
          <p:spPr bwMode="ltGray">
            <a:xfrm>
              <a:off x="5428" y="3525"/>
              <a:ext cx="66" cy="96"/>
            </a:xfrm>
            <a:custGeom>
              <a:avLst/>
              <a:gdLst>
                <a:gd name="T0" fmla="*/ 30 w 66"/>
                <a:gd name="T1" fmla="*/ 96 h 96"/>
                <a:gd name="T2" fmla="*/ 54 w 66"/>
                <a:gd name="T3" fmla="*/ 72 h 96"/>
                <a:gd name="T4" fmla="*/ 66 w 66"/>
                <a:gd name="T5" fmla="*/ 48 h 96"/>
                <a:gd name="T6" fmla="*/ 66 w 66"/>
                <a:gd name="T7" fmla="*/ 24 h 96"/>
                <a:gd name="T8" fmla="*/ 54 w 66"/>
                <a:gd name="T9" fmla="*/ 6 h 96"/>
                <a:gd name="T10" fmla="*/ 30 w 66"/>
                <a:gd name="T11" fmla="*/ 0 h 96"/>
                <a:gd name="T12" fmla="*/ 18 w 66"/>
                <a:gd name="T13" fmla="*/ 0 h 96"/>
                <a:gd name="T14" fmla="*/ 6 w 66"/>
                <a:gd name="T15" fmla="*/ 12 h 96"/>
                <a:gd name="T16" fmla="*/ 0 w 66"/>
                <a:gd name="T17" fmla="*/ 36 h 96"/>
                <a:gd name="T18" fmla="*/ 6 w 66"/>
                <a:gd name="T19" fmla="*/ 60 h 96"/>
                <a:gd name="T20" fmla="*/ 18 w 66"/>
                <a:gd name="T21" fmla="*/ 84 h 96"/>
                <a:gd name="T22" fmla="*/ 30 w 66"/>
                <a:gd name="T23" fmla="*/ 96 h 96"/>
                <a:gd name="T24" fmla="*/ 30 w 66"/>
                <a:gd name="T25" fmla="*/ 96 h 96"/>
                <a:gd name="T26" fmla="*/ 30 w 66"/>
                <a:gd name="T27" fmla="*/ 12 h 96"/>
                <a:gd name="T28" fmla="*/ 48 w 66"/>
                <a:gd name="T29" fmla="*/ 18 h 96"/>
                <a:gd name="T30" fmla="*/ 54 w 66"/>
                <a:gd name="T31" fmla="*/ 24 h 96"/>
                <a:gd name="T32" fmla="*/ 54 w 66"/>
                <a:gd name="T33" fmla="*/ 36 h 96"/>
                <a:gd name="T34" fmla="*/ 48 w 66"/>
                <a:gd name="T35" fmla="*/ 48 h 96"/>
                <a:gd name="T36" fmla="*/ 36 w 66"/>
                <a:gd name="T37" fmla="*/ 66 h 96"/>
                <a:gd name="T38" fmla="*/ 30 w 66"/>
                <a:gd name="T39" fmla="*/ 78 h 96"/>
                <a:gd name="T40" fmla="*/ 18 w 66"/>
                <a:gd name="T41" fmla="*/ 66 h 96"/>
                <a:gd name="T42" fmla="*/ 12 w 66"/>
                <a:gd name="T43" fmla="*/ 48 h 96"/>
                <a:gd name="T44" fmla="*/ 6 w 66"/>
                <a:gd name="T45" fmla="*/ 30 h 96"/>
                <a:gd name="T46" fmla="*/ 18 w 66"/>
                <a:gd name="T47" fmla="*/ 12 h 96"/>
                <a:gd name="T48" fmla="*/ 30 w 66"/>
                <a:gd name="T49" fmla="*/ 12 h 96"/>
                <a:gd name="T50" fmla="*/ 30 w 66"/>
                <a:gd name="T51"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89111" name="Freeform 23"/>
            <p:cNvSpPr>
              <a:spLocks/>
            </p:cNvSpPr>
            <p:nvPr userDrawn="1"/>
          </p:nvSpPr>
          <p:spPr bwMode="ltGray">
            <a:xfrm>
              <a:off x="3017" y="1127"/>
              <a:ext cx="2603" cy="444"/>
            </a:xfrm>
            <a:custGeom>
              <a:avLst/>
              <a:gdLst>
                <a:gd name="T0" fmla="*/ 2577 w 2594"/>
                <a:gd name="T1" fmla="*/ 0 h 444"/>
                <a:gd name="T2" fmla="*/ 2594 w 2594"/>
                <a:gd name="T3" fmla="*/ 72 h 444"/>
                <a:gd name="T4" fmla="*/ 6 w 2594"/>
                <a:gd name="T5" fmla="*/ 444 h 444"/>
                <a:gd name="T6" fmla="*/ 0 w 2594"/>
                <a:gd name="T7" fmla="*/ 396 h 444"/>
                <a:gd name="T8" fmla="*/ 1225 w 2594"/>
                <a:gd name="T9" fmla="*/ 96 h 444"/>
                <a:gd name="T10" fmla="*/ 1351 w 2594"/>
                <a:gd name="T11" fmla="*/ 78 h 444"/>
                <a:gd name="T12" fmla="*/ 2577 w 2594"/>
                <a:gd name="T13" fmla="*/ 0 h 444"/>
                <a:gd name="T14" fmla="*/ 2577 w 2594"/>
                <a:gd name="T15" fmla="*/ 0 h 4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89112" name="Freeform 24"/>
            <p:cNvSpPr>
              <a:spLocks noEditPoints="1"/>
            </p:cNvSpPr>
            <p:nvPr userDrawn="1"/>
          </p:nvSpPr>
          <p:spPr bwMode="ltGray">
            <a:xfrm>
              <a:off x="2934" y="3773"/>
              <a:ext cx="84" cy="95"/>
            </a:xfrm>
            <a:custGeom>
              <a:avLst/>
              <a:gdLst>
                <a:gd name="T0" fmla="*/ 36 w 84"/>
                <a:gd name="T1" fmla="*/ 95 h 95"/>
                <a:gd name="T2" fmla="*/ 60 w 84"/>
                <a:gd name="T3" fmla="*/ 77 h 95"/>
                <a:gd name="T4" fmla="*/ 78 w 84"/>
                <a:gd name="T5" fmla="*/ 53 h 95"/>
                <a:gd name="T6" fmla="*/ 84 w 84"/>
                <a:gd name="T7" fmla="*/ 42 h 95"/>
                <a:gd name="T8" fmla="*/ 84 w 84"/>
                <a:gd name="T9" fmla="*/ 30 h 95"/>
                <a:gd name="T10" fmla="*/ 72 w 84"/>
                <a:gd name="T11" fmla="*/ 6 h 95"/>
                <a:gd name="T12" fmla="*/ 42 w 84"/>
                <a:gd name="T13" fmla="*/ 0 h 95"/>
                <a:gd name="T14" fmla="*/ 30 w 84"/>
                <a:gd name="T15" fmla="*/ 0 h 95"/>
                <a:gd name="T16" fmla="*/ 12 w 84"/>
                <a:gd name="T17" fmla="*/ 12 h 95"/>
                <a:gd name="T18" fmla="*/ 0 w 84"/>
                <a:gd name="T19" fmla="*/ 24 h 95"/>
                <a:gd name="T20" fmla="*/ 0 w 84"/>
                <a:gd name="T21" fmla="*/ 36 h 95"/>
                <a:gd name="T22" fmla="*/ 6 w 84"/>
                <a:gd name="T23" fmla="*/ 59 h 95"/>
                <a:gd name="T24" fmla="*/ 24 w 84"/>
                <a:gd name="T25" fmla="*/ 83 h 95"/>
                <a:gd name="T26" fmla="*/ 36 w 84"/>
                <a:gd name="T27" fmla="*/ 95 h 95"/>
                <a:gd name="T28" fmla="*/ 36 w 84"/>
                <a:gd name="T29" fmla="*/ 95 h 95"/>
                <a:gd name="T30" fmla="*/ 48 w 84"/>
                <a:gd name="T31" fmla="*/ 12 h 95"/>
                <a:gd name="T32" fmla="*/ 66 w 84"/>
                <a:gd name="T33" fmla="*/ 18 h 95"/>
                <a:gd name="T34" fmla="*/ 72 w 84"/>
                <a:gd name="T35" fmla="*/ 30 h 95"/>
                <a:gd name="T36" fmla="*/ 72 w 84"/>
                <a:gd name="T37" fmla="*/ 42 h 95"/>
                <a:gd name="T38" fmla="*/ 66 w 84"/>
                <a:gd name="T39" fmla="*/ 53 h 95"/>
                <a:gd name="T40" fmla="*/ 48 w 84"/>
                <a:gd name="T41" fmla="*/ 71 h 95"/>
                <a:gd name="T42" fmla="*/ 42 w 84"/>
                <a:gd name="T43" fmla="*/ 77 h 95"/>
                <a:gd name="T44" fmla="*/ 36 w 84"/>
                <a:gd name="T45" fmla="*/ 77 h 95"/>
                <a:gd name="T46" fmla="*/ 24 w 84"/>
                <a:gd name="T47" fmla="*/ 65 h 95"/>
                <a:gd name="T48" fmla="*/ 18 w 84"/>
                <a:gd name="T49" fmla="*/ 48 h 95"/>
                <a:gd name="T50" fmla="*/ 18 w 84"/>
                <a:gd name="T51" fmla="*/ 30 h 95"/>
                <a:gd name="T52" fmla="*/ 30 w 84"/>
                <a:gd name="T53" fmla="*/ 12 h 95"/>
                <a:gd name="T54" fmla="*/ 48 w 84"/>
                <a:gd name="T55" fmla="*/ 12 h 95"/>
                <a:gd name="T56" fmla="*/ 48 w 84"/>
                <a:gd name="T57" fmla="*/ 12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89113" name="Freeform 25"/>
            <p:cNvSpPr>
              <a:spLocks noEditPoints="1"/>
            </p:cNvSpPr>
            <p:nvPr userDrawn="1"/>
          </p:nvSpPr>
          <p:spPr bwMode="ltGray">
            <a:xfrm>
              <a:off x="3779" y="3872"/>
              <a:ext cx="90" cy="108"/>
            </a:xfrm>
            <a:custGeom>
              <a:avLst/>
              <a:gdLst>
                <a:gd name="T0" fmla="*/ 12 w 90"/>
                <a:gd name="T1" fmla="*/ 96 h 108"/>
                <a:gd name="T2" fmla="*/ 24 w 90"/>
                <a:gd name="T3" fmla="*/ 108 h 108"/>
                <a:gd name="T4" fmla="*/ 42 w 90"/>
                <a:gd name="T5" fmla="*/ 108 h 108"/>
                <a:gd name="T6" fmla="*/ 66 w 90"/>
                <a:gd name="T7" fmla="*/ 102 h 108"/>
                <a:gd name="T8" fmla="*/ 84 w 90"/>
                <a:gd name="T9" fmla="*/ 78 h 108"/>
                <a:gd name="T10" fmla="*/ 90 w 90"/>
                <a:gd name="T11" fmla="*/ 66 h 108"/>
                <a:gd name="T12" fmla="*/ 84 w 90"/>
                <a:gd name="T13" fmla="*/ 48 h 108"/>
                <a:gd name="T14" fmla="*/ 66 w 90"/>
                <a:gd name="T15" fmla="*/ 24 h 108"/>
                <a:gd name="T16" fmla="*/ 48 w 90"/>
                <a:gd name="T17" fmla="*/ 12 h 108"/>
                <a:gd name="T18" fmla="*/ 36 w 90"/>
                <a:gd name="T19" fmla="*/ 0 h 108"/>
                <a:gd name="T20" fmla="*/ 30 w 90"/>
                <a:gd name="T21" fmla="*/ 0 h 108"/>
                <a:gd name="T22" fmla="*/ 30 w 90"/>
                <a:gd name="T23" fmla="*/ 0 h 108"/>
                <a:gd name="T24" fmla="*/ 24 w 90"/>
                <a:gd name="T25" fmla="*/ 0 h 108"/>
                <a:gd name="T26" fmla="*/ 12 w 90"/>
                <a:gd name="T27" fmla="*/ 30 h 108"/>
                <a:gd name="T28" fmla="*/ 0 w 90"/>
                <a:gd name="T29" fmla="*/ 54 h 108"/>
                <a:gd name="T30" fmla="*/ 0 w 90"/>
                <a:gd name="T31" fmla="*/ 78 h 108"/>
                <a:gd name="T32" fmla="*/ 12 w 90"/>
                <a:gd name="T33" fmla="*/ 96 h 108"/>
                <a:gd name="T34" fmla="*/ 12 w 90"/>
                <a:gd name="T35" fmla="*/ 96 h 108"/>
                <a:gd name="T36" fmla="*/ 12 w 90"/>
                <a:gd name="T37" fmla="*/ 72 h 108"/>
                <a:gd name="T38" fmla="*/ 18 w 90"/>
                <a:gd name="T39" fmla="*/ 54 h 108"/>
                <a:gd name="T40" fmla="*/ 24 w 90"/>
                <a:gd name="T41" fmla="*/ 36 h 108"/>
                <a:gd name="T42" fmla="*/ 30 w 90"/>
                <a:gd name="T43" fmla="*/ 18 h 108"/>
                <a:gd name="T44" fmla="*/ 30 w 90"/>
                <a:gd name="T45" fmla="*/ 12 h 108"/>
                <a:gd name="T46" fmla="*/ 48 w 90"/>
                <a:gd name="T47" fmla="*/ 24 h 108"/>
                <a:gd name="T48" fmla="*/ 66 w 90"/>
                <a:gd name="T49" fmla="*/ 36 h 108"/>
                <a:gd name="T50" fmla="*/ 78 w 90"/>
                <a:gd name="T51" fmla="*/ 54 h 108"/>
                <a:gd name="T52" fmla="*/ 78 w 90"/>
                <a:gd name="T53" fmla="*/ 72 h 108"/>
                <a:gd name="T54" fmla="*/ 72 w 90"/>
                <a:gd name="T55" fmla="*/ 84 h 108"/>
                <a:gd name="T56" fmla="*/ 48 w 90"/>
                <a:gd name="T57" fmla="*/ 96 h 108"/>
                <a:gd name="T58" fmla="*/ 36 w 90"/>
                <a:gd name="T59" fmla="*/ 96 h 108"/>
                <a:gd name="T60" fmla="*/ 24 w 90"/>
                <a:gd name="T61" fmla="*/ 90 h 108"/>
                <a:gd name="T62" fmla="*/ 18 w 90"/>
                <a:gd name="T63" fmla="*/ 84 h 108"/>
                <a:gd name="T64" fmla="*/ 12 w 90"/>
                <a:gd name="T65" fmla="*/ 72 h 108"/>
                <a:gd name="T66" fmla="*/ 12 w 90"/>
                <a:gd name="T67" fmla="*/ 72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89114" name="Freeform 26"/>
            <p:cNvSpPr>
              <a:spLocks noEditPoints="1"/>
            </p:cNvSpPr>
            <p:nvPr userDrawn="1"/>
          </p:nvSpPr>
          <p:spPr bwMode="ltGray">
            <a:xfrm>
              <a:off x="2400" y="3872"/>
              <a:ext cx="72" cy="90"/>
            </a:xfrm>
            <a:custGeom>
              <a:avLst/>
              <a:gdLst>
                <a:gd name="T0" fmla="*/ 71 w 71"/>
                <a:gd name="T1" fmla="*/ 90 h 90"/>
                <a:gd name="T2" fmla="*/ 71 w 71"/>
                <a:gd name="T3" fmla="*/ 60 h 90"/>
                <a:gd name="T4" fmla="*/ 71 w 71"/>
                <a:gd name="T5" fmla="*/ 36 h 90"/>
                <a:gd name="T6" fmla="*/ 60 w 71"/>
                <a:gd name="T7" fmla="*/ 12 h 90"/>
                <a:gd name="T8" fmla="*/ 36 w 71"/>
                <a:gd name="T9" fmla="*/ 0 h 90"/>
                <a:gd name="T10" fmla="*/ 12 w 71"/>
                <a:gd name="T11" fmla="*/ 12 h 90"/>
                <a:gd name="T12" fmla="*/ 0 w 71"/>
                <a:gd name="T13" fmla="*/ 36 h 90"/>
                <a:gd name="T14" fmla="*/ 6 w 71"/>
                <a:gd name="T15" fmla="*/ 60 h 90"/>
                <a:gd name="T16" fmla="*/ 30 w 71"/>
                <a:gd name="T17" fmla="*/ 78 h 90"/>
                <a:gd name="T18" fmla="*/ 54 w 71"/>
                <a:gd name="T19" fmla="*/ 90 h 90"/>
                <a:gd name="T20" fmla="*/ 71 w 71"/>
                <a:gd name="T21" fmla="*/ 90 h 90"/>
                <a:gd name="T22" fmla="*/ 71 w 71"/>
                <a:gd name="T23" fmla="*/ 90 h 90"/>
                <a:gd name="T24" fmla="*/ 24 w 71"/>
                <a:gd name="T25" fmla="*/ 18 h 90"/>
                <a:gd name="T26" fmla="*/ 42 w 71"/>
                <a:gd name="T27" fmla="*/ 18 h 90"/>
                <a:gd name="T28" fmla="*/ 54 w 71"/>
                <a:gd name="T29" fmla="*/ 18 h 90"/>
                <a:gd name="T30" fmla="*/ 60 w 71"/>
                <a:gd name="T31" fmla="*/ 42 h 90"/>
                <a:gd name="T32" fmla="*/ 60 w 71"/>
                <a:gd name="T33" fmla="*/ 66 h 90"/>
                <a:gd name="T34" fmla="*/ 60 w 71"/>
                <a:gd name="T35" fmla="*/ 72 h 90"/>
                <a:gd name="T36" fmla="*/ 60 w 71"/>
                <a:gd name="T37" fmla="*/ 78 h 90"/>
                <a:gd name="T38" fmla="*/ 42 w 71"/>
                <a:gd name="T39" fmla="*/ 72 h 90"/>
                <a:gd name="T40" fmla="*/ 24 w 71"/>
                <a:gd name="T41" fmla="*/ 66 h 90"/>
                <a:gd name="T42" fmla="*/ 12 w 71"/>
                <a:gd name="T43" fmla="*/ 48 h 90"/>
                <a:gd name="T44" fmla="*/ 12 w 71"/>
                <a:gd name="T45" fmla="*/ 30 h 90"/>
                <a:gd name="T46" fmla="*/ 24 w 71"/>
                <a:gd name="T47" fmla="*/ 18 h 90"/>
                <a:gd name="T48" fmla="*/ 24 w 71"/>
                <a:gd name="T49" fmla="*/ 18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89115" name="Oval 27"/>
            <p:cNvSpPr>
              <a:spLocks noChangeArrowheads="1"/>
            </p:cNvSpPr>
            <p:nvPr userDrawn="1"/>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89116" name="Oval 28"/>
            <p:cNvSpPr>
              <a:spLocks noChangeArrowheads="1"/>
            </p:cNvSpPr>
            <p:nvPr userDrawn="1"/>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89117" name="Oval 29"/>
            <p:cNvSpPr>
              <a:spLocks noChangeArrowheads="1"/>
            </p:cNvSpPr>
            <p:nvPr userDrawn="1"/>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89118" name="Freeform 30"/>
            <p:cNvSpPr>
              <a:spLocks noEditPoints="1"/>
            </p:cNvSpPr>
            <p:nvPr userDrawn="1"/>
          </p:nvSpPr>
          <p:spPr bwMode="ltGray">
            <a:xfrm>
              <a:off x="3743" y="3788"/>
              <a:ext cx="90" cy="96"/>
            </a:xfrm>
            <a:custGeom>
              <a:avLst/>
              <a:gdLst>
                <a:gd name="T0" fmla="*/ 66 w 90"/>
                <a:gd name="T1" fmla="*/ 96 h 96"/>
                <a:gd name="T2" fmla="*/ 78 w 90"/>
                <a:gd name="T3" fmla="*/ 66 h 96"/>
                <a:gd name="T4" fmla="*/ 90 w 90"/>
                <a:gd name="T5" fmla="*/ 42 h 96"/>
                <a:gd name="T6" fmla="*/ 78 w 90"/>
                <a:gd name="T7" fmla="*/ 18 h 96"/>
                <a:gd name="T8" fmla="*/ 60 w 90"/>
                <a:gd name="T9" fmla="*/ 0 h 96"/>
                <a:gd name="T10" fmla="*/ 30 w 90"/>
                <a:gd name="T11" fmla="*/ 6 h 96"/>
                <a:gd name="T12" fmla="*/ 18 w 90"/>
                <a:gd name="T13" fmla="*/ 18 h 96"/>
                <a:gd name="T14" fmla="*/ 6 w 90"/>
                <a:gd name="T15" fmla="*/ 30 h 96"/>
                <a:gd name="T16" fmla="*/ 0 w 90"/>
                <a:gd name="T17" fmla="*/ 42 h 96"/>
                <a:gd name="T18" fmla="*/ 6 w 90"/>
                <a:gd name="T19" fmla="*/ 60 h 96"/>
                <a:gd name="T20" fmla="*/ 24 w 90"/>
                <a:gd name="T21" fmla="*/ 78 h 96"/>
                <a:gd name="T22" fmla="*/ 48 w 90"/>
                <a:gd name="T23" fmla="*/ 90 h 96"/>
                <a:gd name="T24" fmla="*/ 66 w 90"/>
                <a:gd name="T25" fmla="*/ 96 h 96"/>
                <a:gd name="T26" fmla="*/ 66 w 90"/>
                <a:gd name="T27" fmla="*/ 96 h 96"/>
                <a:gd name="T28" fmla="*/ 42 w 90"/>
                <a:gd name="T29" fmla="*/ 18 h 96"/>
                <a:gd name="T30" fmla="*/ 60 w 90"/>
                <a:gd name="T31" fmla="*/ 18 h 96"/>
                <a:gd name="T32" fmla="*/ 72 w 90"/>
                <a:gd name="T33" fmla="*/ 24 h 96"/>
                <a:gd name="T34" fmla="*/ 72 w 90"/>
                <a:gd name="T35" fmla="*/ 36 h 96"/>
                <a:gd name="T36" fmla="*/ 72 w 90"/>
                <a:gd name="T37" fmla="*/ 48 h 96"/>
                <a:gd name="T38" fmla="*/ 66 w 90"/>
                <a:gd name="T39" fmla="*/ 72 h 96"/>
                <a:gd name="T40" fmla="*/ 60 w 90"/>
                <a:gd name="T41" fmla="*/ 78 h 96"/>
                <a:gd name="T42" fmla="*/ 60 w 90"/>
                <a:gd name="T43" fmla="*/ 84 h 96"/>
                <a:gd name="T44" fmla="*/ 42 w 90"/>
                <a:gd name="T45" fmla="*/ 72 h 96"/>
                <a:gd name="T46" fmla="*/ 30 w 90"/>
                <a:gd name="T47" fmla="*/ 66 h 96"/>
                <a:gd name="T48" fmla="*/ 18 w 90"/>
                <a:gd name="T49" fmla="*/ 42 h 96"/>
                <a:gd name="T50" fmla="*/ 24 w 90"/>
                <a:gd name="T51" fmla="*/ 30 h 96"/>
                <a:gd name="T52" fmla="*/ 42 w 90"/>
                <a:gd name="T53" fmla="*/ 18 h 96"/>
                <a:gd name="T54" fmla="*/ 42 w 90"/>
                <a:gd name="T55" fmla="*/ 1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89119" name="Freeform 31"/>
            <p:cNvSpPr>
              <a:spLocks noEditPoints="1"/>
            </p:cNvSpPr>
            <p:nvPr userDrawn="1"/>
          </p:nvSpPr>
          <p:spPr bwMode="ltGray">
            <a:xfrm>
              <a:off x="5422" y="3603"/>
              <a:ext cx="72" cy="108"/>
            </a:xfrm>
            <a:custGeom>
              <a:avLst/>
              <a:gdLst>
                <a:gd name="T0" fmla="*/ 0 w 72"/>
                <a:gd name="T1" fmla="*/ 90 h 108"/>
                <a:gd name="T2" fmla="*/ 12 w 72"/>
                <a:gd name="T3" fmla="*/ 102 h 108"/>
                <a:gd name="T4" fmla="*/ 24 w 72"/>
                <a:gd name="T5" fmla="*/ 108 h 108"/>
                <a:gd name="T6" fmla="*/ 48 w 72"/>
                <a:gd name="T7" fmla="*/ 108 h 108"/>
                <a:gd name="T8" fmla="*/ 66 w 72"/>
                <a:gd name="T9" fmla="*/ 96 h 108"/>
                <a:gd name="T10" fmla="*/ 72 w 72"/>
                <a:gd name="T11" fmla="*/ 66 h 108"/>
                <a:gd name="T12" fmla="*/ 66 w 72"/>
                <a:gd name="T13" fmla="*/ 42 h 108"/>
                <a:gd name="T14" fmla="*/ 60 w 72"/>
                <a:gd name="T15" fmla="*/ 18 h 108"/>
                <a:gd name="T16" fmla="*/ 48 w 72"/>
                <a:gd name="T17" fmla="*/ 6 h 108"/>
                <a:gd name="T18" fmla="*/ 42 w 72"/>
                <a:gd name="T19" fmla="*/ 0 h 108"/>
                <a:gd name="T20" fmla="*/ 42 w 72"/>
                <a:gd name="T21" fmla="*/ 0 h 108"/>
                <a:gd name="T22" fmla="*/ 36 w 72"/>
                <a:gd name="T23" fmla="*/ 0 h 108"/>
                <a:gd name="T24" fmla="*/ 18 w 72"/>
                <a:gd name="T25" fmla="*/ 24 h 108"/>
                <a:gd name="T26" fmla="*/ 6 w 72"/>
                <a:gd name="T27" fmla="*/ 48 h 108"/>
                <a:gd name="T28" fmla="*/ 0 w 72"/>
                <a:gd name="T29" fmla="*/ 66 h 108"/>
                <a:gd name="T30" fmla="*/ 0 w 72"/>
                <a:gd name="T31" fmla="*/ 90 h 108"/>
                <a:gd name="T32" fmla="*/ 0 w 72"/>
                <a:gd name="T33" fmla="*/ 90 h 108"/>
                <a:gd name="T34" fmla="*/ 12 w 72"/>
                <a:gd name="T35" fmla="*/ 66 h 108"/>
                <a:gd name="T36" fmla="*/ 18 w 72"/>
                <a:gd name="T37" fmla="*/ 48 h 108"/>
                <a:gd name="T38" fmla="*/ 24 w 72"/>
                <a:gd name="T39" fmla="*/ 36 h 108"/>
                <a:gd name="T40" fmla="*/ 30 w 72"/>
                <a:gd name="T41" fmla="*/ 24 h 108"/>
                <a:gd name="T42" fmla="*/ 36 w 72"/>
                <a:gd name="T43" fmla="*/ 18 h 108"/>
                <a:gd name="T44" fmla="*/ 54 w 72"/>
                <a:gd name="T45" fmla="*/ 30 h 108"/>
                <a:gd name="T46" fmla="*/ 60 w 72"/>
                <a:gd name="T47" fmla="*/ 48 h 108"/>
                <a:gd name="T48" fmla="*/ 66 w 72"/>
                <a:gd name="T49" fmla="*/ 72 h 108"/>
                <a:gd name="T50" fmla="*/ 66 w 72"/>
                <a:gd name="T51" fmla="*/ 84 h 108"/>
                <a:gd name="T52" fmla="*/ 54 w 72"/>
                <a:gd name="T53" fmla="*/ 96 h 108"/>
                <a:gd name="T54" fmla="*/ 30 w 72"/>
                <a:gd name="T55" fmla="*/ 102 h 108"/>
                <a:gd name="T56" fmla="*/ 24 w 72"/>
                <a:gd name="T57" fmla="*/ 96 h 108"/>
                <a:gd name="T58" fmla="*/ 12 w 72"/>
                <a:gd name="T59" fmla="*/ 90 h 108"/>
                <a:gd name="T60" fmla="*/ 12 w 72"/>
                <a:gd name="T61" fmla="*/ 78 h 108"/>
                <a:gd name="T62" fmla="*/ 12 w 72"/>
                <a:gd name="T63" fmla="*/ 66 h 108"/>
                <a:gd name="T64" fmla="*/ 12 w 72"/>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89120" name="Rectangle 32"/>
            <p:cNvSpPr>
              <a:spLocks noChangeArrowheads="1"/>
            </p:cNvSpPr>
            <p:nvPr userDrawn="1"/>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89121" name="Rectangle 33"/>
            <p:cNvSpPr>
              <a:spLocks noChangeArrowheads="1"/>
            </p:cNvSpPr>
            <p:nvPr userDrawn="1"/>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89122" name="AutoShape 34"/>
            <p:cNvSpPr>
              <a:spLocks noChangeArrowheads="1"/>
            </p:cNvSpPr>
            <p:nvPr userDrawn="1"/>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fr-FR"/>
            </a:p>
          </p:txBody>
        </p:sp>
        <p:sp>
          <p:nvSpPr>
            <p:cNvPr id="89123" name="Freeform 35"/>
            <p:cNvSpPr>
              <a:spLocks/>
            </p:cNvSpPr>
            <p:nvPr userDrawn="1"/>
          </p:nvSpPr>
          <p:spPr bwMode="ltGray">
            <a:xfrm>
              <a:off x="4306" y="1529"/>
              <a:ext cx="252" cy="1576"/>
            </a:xfrm>
            <a:custGeom>
              <a:avLst/>
              <a:gdLst>
                <a:gd name="T0" fmla="*/ 252 w 252"/>
                <a:gd name="T1" fmla="*/ 1576 h 1576"/>
                <a:gd name="T2" fmla="*/ 12 w 252"/>
                <a:gd name="T3" fmla="*/ 84 h 1576"/>
                <a:gd name="T4" fmla="*/ 12 w 252"/>
                <a:gd name="T5" fmla="*/ 60 h 1576"/>
                <a:gd name="T6" fmla="*/ 0 w 252"/>
                <a:gd name="T7" fmla="*/ 12 h 1576"/>
                <a:gd name="T8" fmla="*/ 72 w 252"/>
                <a:gd name="T9" fmla="*/ 0 h 1576"/>
                <a:gd name="T10" fmla="*/ 72 w 252"/>
                <a:gd name="T11" fmla="*/ 0 h 1576"/>
                <a:gd name="T12" fmla="*/ 78 w 252"/>
                <a:gd name="T13" fmla="*/ 48 h 1576"/>
                <a:gd name="T14" fmla="*/ 88 w 252"/>
                <a:gd name="T15" fmla="*/ 66 h 15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89124" name="Freeform 36"/>
            <p:cNvSpPr>
              <a:spLocks/>
            </p:cNvSpPr>
            <p:nvPr userDrawn="1"/>
          </p:nvSpPr>
          <p:spPr bwMode="ltGray">
            <a:xfrm>
              <a:off x="4169" y="1421"/>
              <a:ext cx="317" cy="138"/>
            </a:xfrm>
            <a:custGeom>
              <a:avLst/>
              <a:gdLst>
                <a:gd name="T0" fmla="*/ 161 w 316"/>
                <a:gd name="T1" fmla="*/ 0 h 138"/>
                <a:gd name="T2" fmla="*/ 227 w 316"/>
                <a:gd name="T3" fmla="*/ 6 h 138"/>
                <a:gd name="T4" fmla="*/ 275 w 316"/>
                <a:gd name="T5" fmla="*/ 36 h 138"/>
                <a:gd name="T6" fmla="*/ 304 w 316"/>
                <a:gd name="T7" fmla="*/ 78 h 138"/>
                <a:gd name="T8" fmla="*/ 316 w 316"/>
                <a:gd name="T9" fmla="*/ 138 h 138"/>
                <a:gd name="T10" fmla="*/ 0 w 316"/>
                <a:gd name="T11" fmla="*/ 138 h 138"/>
                <a:gd name="T12" fmla="*/ 11 w 316"/>
                <a:gd name="T13" fmla="*/ 78 h 138"/>
                <a:gd name="T14" fmla="*/ 47 w 316"/>
                <a:gd name="T15" fmla="*/ 36 h 138"/>
                <a:gd name="T16" fmla="*/ 95 w 316"/>
                <a:gd name="T17" fmla="*/ 6 h 138"/>
                <a:gd name="T18" fmla="*/ 161 w 316"/>
                <a:gd name="T19" fmla="*/ 0 h 138"/>
                <a:gd name="T20" fmla="*/ 161 w 316"/>
                <a:gd name="T21" fmla="*/ 0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grpSp>
      <p:sp>
        <p:nvSpPr>
          <p:cNvPr id="89125" name="Rectangle 37"/>
          <p:cNvSpPr>
            <a:spLocks noGrp="1" noChangeArrowheads="1"/>
          </p:cNvSpPr>
          <p:nvPr>
            <p:ph type="title"/>
          </p:nvPr>
        </p:nvSpPr>
        <p:spPr bwMode="auto">
          <a:xfrm>
            <a:off x="457200" y="277813"/>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Cliquez et modifiez le titre</a:t>
            </a:r>
          </a:p>
        </p:txBody>
      </p:sp>
      <p:sp>
        <p:nvSpPr>
          <p:cNvPr id="89126" name="Rectangle 38"/>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Cliquez pour modifier les styles du texte du masque</a:t>
            </a:r>
          </a:p>
          <a:p>
            <a:pPr lvl="1"/>
            <a:r>
              <a:rPr lang="en-GB" smtClean="0"/>
              <a:t>Deuxième niveau</a:t>
            </a:r>
          </a:p>
          <a:p>
            <a:pPr lvl="2"/>
            <a:r>
              <a:rPr lang="en-GB" smtClean="0"/>
              <a:t>Troisième niveau</a:t>
            </a:r>
          </a:p>
          <a:p>
            <a:pPr lvl="3"/>
            <a:r>
              <a:rPr lang="en-GB" smtClean="0"/>
              <a:t>Quatrième niveau</a:t>
            </a:r>
          </a:p>
          <a:p>
            <a:pPr lvl="4"/>
            <a:r>
              <a:rPr lang="en-GB" smtClean="0"/>
              <a:t>Cinquième niveau</a:t>
            </a:r>
          </a:p>
        </p:txBody>
      </p:sp>
      <p:sp>
        <p:nvSpPr>
          <p:cNvPr id="89127" name="Rectangle 39"/>
          <p:cNvSpPr>
            <a:spLocks noGrp="1" noChangeArrowheads="1"/>
          </p:cNvSpPr>
          <p:nvPr>
            <p:ph type="dt" sz="half" idx="2"/>
          </p:nvPr>
        </p:nvSpPr>
        <p:spPr bwMode="auto">
          <a:xfrm>
            <a:off x="457200" y="6278563"/>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eaLnBrk="1" latinLnBrk="0" hangingPunct="1"/>
            <a:fld id="{C699CB88-5E1A-4FAC-892A-60949ACB1F6F}" type="datetimeFigureOut">
              <a:rPr lang="en-US" smtClean="0"/>
              <a:pPr eaLnBrk="1" latinLnBrk="0" hangingPunct="1"/>
              <a:t>10/13/2017</a:t>
            </a:fld>
            <a:endParaRPr lang="en-US"/>
          </a:p>
        </p:txBody>
      </p:sp>
      <p:sp>
        <p:nvSpPr>
          <p:cNvPr id="89128" name="Rectangle 40"/>
          <p:cNvSpPr>
            <a:spLocks noGrp="1" noChangeArrowheads="1"/>
          </p:cNvSpPr>
          <p:nvPr>
            <p:ph type="ftr" sz="quarter" idx="3"/>
          </p:nvPr>
        </p:nvSpPr>
        <p:spPr bwMode="auto">
          <a:xfrm>
            <a:off x="3124200" y="6278563"/>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vl1pPr>
          </a:lstStyle>
          <a:p>
            <a:endParaRPr kumimoji="0" lang="en-US"/>
          </a:p>
        </p:txBody>
      </p:sp>
      <p:sp>
        <p:nvSpPr>
          <p:cNvPr id="89129" name="Rectangle 41"/>
          <p:cNvSpPr>
            <a:spLocks noGrp="1" noChangeArrowheads="1"/>
          </p:cNvSpPr>
          <p:nvPr>
            <p:ph type="sldNum" sz="quarter" idx="4"/>
          </p:nvPr>
        </p:nvSpPr>
        <p:spPr bwMode="auto">
          <a:xfrm>
            <a:off x="6553200" y="6278563"/>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eaLnBrk="1" latinLnBrk="0" hangingPunct="1"/>
            <a:fld id="{91974DF9-AD47-4691-BA21-BBFCE3637A9A}" type="slidenum">
              <a:rPr kumimoji="0" lang="en-US" smtClean="0"/>
              <a:pPr eaLnBrk="1" latinLnBrk="0" hangingPunct="1"/>
              <a:t>‹N°›</a:t>
            </a:fld>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fontAlgn="base">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SzPct val="65000"/>
        <a:buFont typeface="Wingdings"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accent2"/>
        </a:buClr>
        <a:buSzPct val="65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curia.europa.eu/juris/document/document.jsf?text=langues%2Bfonctionnaires%2Bconcours%2Bpublication%2Bchoix&amp;docid=140926&amp;pageIndex=0&amp;doclang=fr&amp;mode=req&amp;dir=&amp;occ=first&amp;part=1&amp;cid=1076205#ctx1"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27584" y="4581128"/>
            <a:ext cx="7772400" cy="1872208"/>
          </a:xfrm>
        </p:spPr>
        <p:txBody>
          <a:bodyPr>
            <a:normAutofit/>
          </a:bodyPr>
          <a:lstStyle/>
          <a:p>
            <a:endParaRPr lang="en-GB" b="1" dirty="0">
              <a:solidFill>
                <a:schemeClr val="tx1">
                  <a:lumMod val="50000"/>
                </a:schemeClr>
              </a:solidFill>
              <a:effectLst/>
            </a:endParaRPr>
          </a:p>
          <a:p>
            <a:r>
              <a:rPr lang="en-GB" sz="1300" b="1" dirty="0" err="1" smtClean="0">
                <a:solidFill>
                  <a:schemeClr val="tx1">
                    <a:lumMod val="50000"/>
                  </a:schemeClr>
                </a:solidFill>
                <a:effectLst/>
              </a:rPr>
              <a:t>Délégation</a:t>
            </a:r>
            <a:r>
              <a:rPr lang="en-GB" sz="1300" b="1" dirty="0" smtClean="0">
                <a:solidFill>
                  <a:schemeClr val="tx1">
                    <a:lumMod val="50000"/>
                  </a:schemeClr>
                </a:solidFill>
                <a:effectLst/>
              </a:rPr>
              <a:t> des </a:t>
            </a:r>
            <a:r>
              <a:rPr lang="en-GB" sz="1300" b="1" dirty="0" err="1" smtClean="0">
                <a:solidFill>
                  <a:schemeClr val="tx1">
                    <a:lumMod val="50000"/>
                  </a:schemeClr>
                </a:solidFill>
                <a:effectLst/>
              </a:rPr>
              <a:t>Barreaux</a:t>
            </a:r>
            <a:r>
              <a:rPr lang="en-GB" sz="1300" b="1" dirty="0" smtClean="0">
                <a:solidFill>
                  <a:schemeClr val="tx1">
                    <a:lumMod val="50000"/>
                  </a:schemeClr>
                </a:solidFill>
                <a:effectLst/>
              </a:rPr>
              <a:t> de France, Bruxelles le 13 </a:t>
            </a:r>
            <a:r>
              <a:rPr lang="en-GB" sz="1300" b="1" dirty="0" err="1" smtClean="0">
                <a:solidFill>
                  <a:schemeClr val="tx1">
                    <a:lumMod val="50000"/>
                  </a:schemeClr>
                </a:solidFill>
                <a:effectLst/>
              </a:rPr>
              <a:t>octobre</a:t>
            </a:r>
            <a:r>
              <a:rPr lang="en-GB" sz="1300" b="1" dirty="0" smtClean="0">
                <a:solidFill>
                  <a:schemeClr val="tx1">
                    <a:lumMod val="50000"/>
                  </a:schemeClr>
                </a:solidFill>
                <a:effectLst/>
              </a:rPr>
              <a:t> 2017</a:t>
            </a:r>
          </a:p>
          <a:p>
            <a:r>
              <a:rPr lang="en-GB" sz="1300" b="1" dirty="0" smtClean="0">
                <a:solidFill>
                  <a:schemeClr val="tx1">
                    <a:lumMod val="50000"/>
                  </a:schemeClr>
                </a:solidFill>
                <a:effectLst/>
              </a:rPr>
              <a:t>Jean-Luc Laffineur</a:t>
            </a:r>
            <a:endParaRPr lang="fr-FR" sz="1300" b="1" dirty="0">
              <a:solidFill>
                <a:schemeClr val="tx1">
                  <a:lumMod val="50000"/>
                </a:schemeClr>
              </a:solidFill>
              <a:effectLst/>
            </a:endParaRPr>
          </a:p>
        </p:txBody>
      </p:sp>
      <p:sp>
        <p:nvSpPr>
          <p:cNvPr id="2" name="Title 1"/>
          <p:cNvSpPr>
            <a:spLocks noGrp="1"/>
          </p:cNvSpPr>
          <p:nvPr>
            <p:ph type="ctrTitle"/>
          </p:nvPr>
        </p:nvSpPr>
        <p:spPr>
          <a:xfrm>
            <a:off x="827584" y="692696"/>
            <a:ext cx="7772400" cy="4248472"/>
          </a:xfrm>
        </p:spPr>
        <p:txBody>
          <a:bodyPr>
            <a:noAutofit/>
          </a:bodyPr>
          <a:lstStyle/>
          <a:p>
            <a:pPr algn="ctr"/>
            <a:r>
              <a:rPr lang="fr-FR" sz="4000" b="1" dirty="0" smtClean="0">
                <a:solidFill>
                  <a:schemeClr val="tx1">
                    <a:lumMod val="50000"/>
                  </a:schemeClr>
                </a:solidFill>
                <a:effectLst/>
              </a:rPr>
              <a:t>FONCTION PUBLIQUE EUROPEENNE</a:t>
            </a:r>
            <a:br>
              <a:rPr lang="fr-FR" sz="4000" b="1" dirty="0" smtClean="0">
                <a:solidFill>
                  <a:schemeClr val="tx1">
                    <a:lumMod val="50000"/>
                  </a:schemeClr>
                </a:solidFill>
                <a:effectLst/>
              </a:rPr>
            </a:br>
            <a:r>
              <a:rPr lang="fr-FR" sz="4000" b="1" dirty="0">
                <a:solidFill>
                  <a:schemeClr val="tx1">
                    <a:lumMod val="50000"/>
                  </a:schemeClr>
                </a:solidFill>
                <a:effectLst/>
              </a:rPr>
              <a:t/>
            </a:r>
            <a:br>
              <a:rPr lang="fr-FR" sz="4000" b="1" dirty="0">
                <a:solidFill>
                  <a:schemeClr val="tx1">
                    <a:lumMod val="50000"/>
                  </a:schemeClr>
                </a:solidFill>
                <a:effectLst/>
              </a:rPr>
            </a:br>
            <a:r>
              <a:rPr lang="fr-FR" sz="4000" b="1" dirty="0" smtClean="0">
                <a:solidFill>
                  <a:schemeClr val="tx1">
                    <a:lumMod val="50000"/>
                  </a:schemeClr>
                </a:solidFill>
                <a:effectLst/>
              </a:rPr>
              <a:t>Questions d’actualité</a:t>
            </a:r>
            <a:br>
              <a:rPr lang="fr-FR" sz="4000" b="1" dirty="0" smtClean="0">
                <a:solidFill>
                  <a:schemeClr val="tx1">
                    <a:lumMod val="50000"/>
                  </a:schemeClr>
                </a:solidFill>
                <a:effectLst/>
              </a:rPr>
            </a:br>
            <a:r>
              <a:rPr lang="fr-FR" sz="4000" b="1" dirty="0">
                <a:solidFill>
                  <a:schemeClr val="tx1">
                    <a:lumMod val="50000"/>
                  </a:schemeClr>
                </a:solidFill>
                <a:effectLst/>
              </a:rPr>
              <a:t/>
            </a:r>
            <a:br>
              <a:rPr lang="fr-FR" sz="4000" b="1" dirty="0">
                <a:solidFill>
                  <a:schemeClr val="tx1">
                    <a:lumMod val="50000"/>
                  </a:schemeClr>
                </a:solidFill>
                <a:effectLst/>
              </a:rPr>
            </a:br>
            <a:r>
              <a:rPr lang="fr-FR" sz="4000" b="1" dirty="0" smtClean="0">
                <a:solidFill>
                  <a:schemeClr val="tx1">
                    <a:lumMod val="50000"/>
                  </a:schemeClr>
                </a:solidFill>
                <a:effectLst/>
              </a:rPr>
              <a:t>La problématique du régime linguistique</a:t>
            </a:r>
            <a:endParaRPr lang="fr-FR" sz="4000" b="1" dirty="0">
              <a:solidFill>
                <a:schemeClr val="tx1">
                  <a:lumMod val="50000"/>
                </a:schemeClr>
              </a:solidFill>
              <a:effectLst/>
            </a:endParaRPr>
          </a:p>
        </p:txBody>
      </p:sp>
      <p:sp>
        <p:nvSpPr>
          <p:cNvPr id="4" name="TextBox 3"/>
          <p:cNvSpPr txBox="1"/>
          <p:nvPr/>
        </p:nvSpPr>
        <p:spPr>
          <a:xfrm>
            <a:off x="251520" y="6198992"/>
            <a:ext cx="3528392" cy="369332"/>
          </a:xfrm>
          <a:prstGeom prst="rect">
            <a:avLst/>
          </a:prstGeom>
          <a:noFill/>
        </p:spPr>
        <p:txBody>
          <a:bodyPr wrap="square" rtlCol="0">
            <a:spAutoFit/>
          </a:bodyPr>
          <a:lstStyle/>
          <a:p>
            <a:r>
              <a:rPr lang="fr-FR" dirty="0" smtClean="0"/>
              <a:t>Cabinet d’avocats Laffineur</a:t>
            </a:r>
            <a:endParaRPr lang="fr-FR" dirty="0"/>
          </a:p>
        </p:txBody>
      </p:sp>
    </p:spTree>
    <p:extLst>
      <p:ext uri="{BB962C8B-B14F-4D97-AF65-F5344CB8AC3E}">
        <p14:creationId xmlns:p14="http://schemas.microsoft.com/office/powerpoint/2010/main" val="6359159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59632" y="-27384"/>
            <a:ext cx="6912768" cy="1938992"/>
          </a:xfrm>
          <a:prstGeom prst="rect">
            <a:avLst/>
          </a:prstGeom>
          <a:noFill/>
        </p:spPr>
        <p:txBody>
          <a:bodyPr wrap="square" rtlCol="0">
            <a:spAutoFit/>
          </a:bodyPr>
          <a:lstStyle/>
          <a:p>
            <a:pPr algn="ctr"/>
            <a:r>
              <a:rPr lang="fr-FR" sz="4000" b="1" dirty="0">
                <a:solidFill>
                  <a:schemeClr val="tx1">
                    <a:lumMod val="50000"/>
                  </a:schemeClr>
                </a:solidFill>
              </a:rPr>
              <a:t>La problématique du régime </a:t>
            </a:r>
            <a:r>
              <a:rPr lang="fr-FR" sz="4000" b="1" dirty="0" smtClean="0">
                <a:solidFill>
                  <a:schemeClr val="tx1">
                    <a:lumMod val="50000"/>
                  </a:schemeClr>
                </a:solidFill>
              </a:rPr>
              <a:t>linguistique</a:t>
            </a:r>
          </a:p>
          <a:p>
            <a:pPr algn="ctr"/>
            <a:r>
              <a:rPr lang="fr-BE" sz="4000" b="1" dirty="0" smtClean="0">
                <a:solidFill>
                  <a:srgbClr val="002060"/>
                </a:solidFill>
              </a:rPr>
              <a:t>Concours d’entrée EPSO</a:t>
            </a:r>
            <a:endParaRPr lang="fr-FR" sz="4000" b="1" dirty="0">
              <a:solidFill>
                <a:srgbClr val="002060"/>
              </a:solidFill>
            </a:endParaRPr>
          </a:p>
        </p:txBody>
      </p:sp>
      <p:sp>
        <p:nvSpPr>
          <p:cNvPr id="7" name="TextBox 6"/>
          <p:cNvSpPr txBox="1"/>
          <p:nvPr/>
        </p:nvSpPr>
        <p:spPr>
          <a:xfrm>
            <a:off x="251520" y="6198992"/>
            <a:ext cx="3528392" cy="369332"/>
          </a:xfrm>
          <a:prstGeom prst="rect">
            <a:avLst/>
          </a:prstGeom>
          <a:noFill/>
        </p:spPr>
        <p:txBody>
          <a:bodyPr wrap="square" rtlCol="0">
            <a:spAutoFit/>
          </a:bodyPr>
          <a:lstStyle/>
          <a:p>
            <a:r>
              <a:rPr lang="fr-FR" dirty="0" smtClean="0">
                <a:solidFill>
                  <a:schemeClr val="tx1">
                    <a:lumMod val="50000"/>
                  </a:schemeClr>
                </a:solidFill>
              </a:rPr>
              <a:t>Cabinet d’avocats Laffineur</a:t>
            </a:r>
            <a:endParaRPr lang="fr-FR" dirty="0">
              <a:solidFill>
                <a:schemeClr val="tx1">
                  <a:lumMod val="50000"/>
                </a:schemeClr>
              </a:solidFill>
            </a:endParaRPr>
          </a:p>
        </p:txBody>
      </p:sp>
      <p:sp>
        <p:nvSpPr>
          <p:cNvPr id="2" name="Espace réservé du contenu 1"/>
          <p:cNvSpPr>
            <a:spLocks noGrp="1"/>
          </p:cNvSpPr>
          <p:nvPr>
            <p:ph idx="1"/>
          </p:nvPr>
        </p:nvSpPr>
        <p:spPr>
          <a:xfrm>
            <a:off x="457200" y="1700808"/>
            <a:ext cx="8229600" cy="4680520"/>
          </a:xfrm>
        </p:spPr>
        <p:txBody>
          <a:bodyPr/>
          <a:lstStyle/>
          <a:p>
            <a:endParaRPr lang="fr-BE" dirty="0" smtClean="0"/>
          </a:p>
          <a:p>
            <a:pPr marL="0" indent="0">
              <a:buNone/>
            </a:pPr>
            <a:endParaRPr lang="fr-FR" dirty="0"/>
          </a:p>
        </p:txBody>
      </p:sp>
      <p:sp>
        <p:nvSpPr>
          <p:cNvPr id="3" name="Rectangle 2"/>
          <p:cNvSpPr/>
          <p:nvPr/>
        </p:nvSpPr>
        <p:spPr>
          <a:xfrm>
            <a:off x="808489" y="1551566"/>
            <a:ext cx="8280920" cy="4247317"/>
          </a:xfrm>
          <a:prstGeom prst="rect">
            <a:avLst/>
          </a:prstGeom>
        </p:spPr>
        <p:txBody>
          <a:bodyPr wrap="square">
            <a:spAutoFit/>
          </a:bodyPr>
          <a:lstStyle/>
          <a:p>
            <a:endParaRPr lang="fr-BE" b="1" dirty="0"/>
          </a:p>
          <a:p>
            <a:endParaRPr lang="fr-BE" dirty="0"/>
          </a:p>
          <a:p>
            <a:r>
              <a:rPr lang="fr-BE" b="1" dirty="0" smtClean="0">
                <a:solidFill>
                  <a:srgbClr val="00B050"/>
                </a:solidFill>
              </a:rPr>
              <a:t>CJUE 27/11/12 - C 566/10 ITA c. CE</a:t>
            </a:r>
            <a:r>
              <a:rPr lang="fr-BE" dirty="0" smtClean="0"/>
              <a:t>: </a:t>
            </a:r>
            <a:r>
              <a:rPr lang="fr-BE" dirty="0" smtClean="0">
                <a:solidFill>
                  <a:srgbClr val="FF0000"/>
                </a:solidFill>
              </a:rPr>
              <a:t>avis de concours publiés dans JOUE uniquement en ANG, ALL et FR</a:t>
            </a:r>
            <a:r>
              <a:rPr lang="fr-BE" dirty="0" smtClean="0"/>
              <a:t> – publication postérieure succincte dans les autres langues</a:t>
            </a:r>
          </a:p>
          <a:p>
            <a:r>
              <a:rPr lang="fr-BE" b="1" dirty="0" smtClean="0">
                <a:solidFill>
                  <a:srgbClr val="FF0000"/>
                </a:solidFill>
              </a:rPr>
              <a:t>CJUE </a:t>
            </a:r>
            <a:r>
              <a:rPr lang="fr-FR" b="1" dirty="0" smtClean="0">
                <a:solidFill>
                  <a:srgbClr val="FF0000"/>
                </a:solidFill>
              </a:rPr>
              <a:t>annule </a:t>
            </a:r>
            <a:r>
              <a:rPr lang="fr-FR" b="1" dirty="0">
                <a:solidFill>
                  <a:srgbClr val="FF0000"/>
                </a:solidFill>
              </a:rPr>
              <a:t>les avis </a:t>
            </a:r>
            <a:r>
              <a:rPr lang="fr-FR" dirty="0" smtClean="0"/>
              <a:t>- </a:t>
            </a:r>
            <a:r>
              <a:rPr lang="fr-FR" dirty="0" smtClean="0">
                <a:solidFill>
                  <a:srgbClr val="0070C0"/>
                </a:solidFill>
              </a:rPr>
              <a:t>article </a:t>
            </a:r>
            <a:r>
              <a:rPr lang="fr-FR" dirty="0">
                <a:solidFill>
                  <a:srgbClr val="0070C0"/>
                </a:solidFill>
              </a:rPr>
              <a:t>1er, </a:t>
            </a:r>
            <a:r>
              <a:rPr lang="fr-FR" dirty="0" smtClean="0">
                <a:solidFill>
                  <a:srgbClr val="0070C0"/>
                </a:solidFill>
              </a:rPr>
              <a:t>par, </a:t>
            </a:r>
            <a:r>
              <a:rPr lang="fr-FR" dirty="0">
                <a:solidFill>
                  <a:srgbClr val="0070C0"/>
                </a:solidFill>
              </a:rPr>
              <a:t>2, de l’annexe III du statut, lu en combinaison avec l’article 5 du règlement </a:t>
            </a:r>
            <a:r>
              <a:rPr lang="fr-FR" dirty="0" smtClean="0">
                <a:solidFill>
                  <a:srgbClr val="0070C0"/>
                </a:solidFill>
              </a:rPr>
              <a:t>1/58</a:t>
            </a:r>
            <a:r>
              <a:rPr lang="fr-FR" dirty="0" smtClean="0"/>
              <a:t>, </a:t>
            </a:r>
            <a:r>
              <a:rPr lang="fr-FR" dirty="0"/>
              <a:t>portant fixation du régime linguistique de la Communauté économique européenne, qui prévoit que </a:t>
            </a:r>
            <a:r>
              <a:rPr lang="fr-FR" dirty="0">
                <a:solidFill>
                  <a:srgbClr val="0070C0"/>
                </a:solidFill>
              </a:rPr>
              <a:t>le </a:t>
            </a:r>
            <a:r>
              <a:rPr lang="fr-FR" dirty="0" smtClean="0">
                <a:solidFill>
                  <a:srgbClr val="0070C0"/>
                </a:solidFill>
              </a:rPr>
              <a:t>JOUE paraît </a:t>
            </a:r>
            <a:r>
              <a:rPr lang="fr-FR" dirty="0">
                <a:solidFill>
                  <a:srgbClr val="0070C0"/>
                </a:solidFill>
              </a:rPr>
              <a:t>dans toutes les langues </a:t>
            </a:r>
            <a:r>
              <a:rPr lang="fr-FR" dirty="0" smtClean="0">
                <a:solidFill>
                  <a:srgbClr val="0070C0"/>
                </a:solidFill>
              </a:rPr>
              <a:t>officielles </a:t>
            </a:r>
            <a:r>
              <a:rPr lang="fr-FR" dirty="0" smtClean="0"/>
              <a:t>-  </a:t>
            </a:r>
            <a:r>
              <a:rPr lang="fr-FR" dirty="0"/>
              <a:t>les avis de concours généraux doivent être publiés intégralement dans toutes les langues officielles</a:t>
            </a:r>
            <a:r>
              <a:rPr lang="fr-FR" dirty="0" smtClean="0"/>
              <a:t>.</a:t>
            </a:r>
          </a:p>
          <a:p>
            <a:endParaRPr lang="fr-BE" dirty="0"/>
          </a:p>
          <a:p>
            <a:r>
              <a:rPr lang="fr-BE" b="1" dirty="0" smtClean="0">
                <a:solidFill>
                  <a:srgbClr val="00B050"/>
                </a:solidFill>
              </a:rPr>
              <a:t>TUE 12/09/13 </a:t>
            </a:r>
            <a:r>
              <a:rPr lang="fr-BE" dirty="0" smtClean="0"/>
              <a:t>: </a:t>
            </a:r>
            <a:r>
              <a:rPr lang="fr-BE" b="1" dirty="0" smtClean="0">
                <a:solidFill>
                  <a:srgbClr val="00B050"/>
                </a:solidFill>
              </a:rPr>
              <a:t>ITA c CE T 164/08 </a:t>
            </a:r>
            <a:r>
              <a:rPr lang="fr-FR" dirty="0" smtClean="0"/>
              <a:t>: avis </a:t>
            </a:r>
            <a:r>
              <a:rPr lang="fr-FR" dirty="0"/>
              <a:t>de concours général </a:t>
            </a:r>
            <a:r>
              <a:rPr lang="fr-FR" dirty="0" smtClean="0"/>
              <a:t>pour </a:t>
            </a:r>
            <a:r>
              <a:rPr lang="fr-FR" dirty="0"/>
              <a:t>la constitution d’une liste de réserve </a:t>
            </a:r>
            <a:r>
              <a:rPr lang="fr-FR" dirty="0" smtClean="0"/>
              <a:t>pour </a:t>
            </a:r>
            <a:r>
              <a:rPr lang="fr-FR" dirty="0"/>
              <a:t>le recrutement de médecins </a:t>
            </a:r>
            <a:r>
              <a:rPr lang="fr-FR" dirty="0" smtClean="0"/>
              <a:t> - publication dans </a:t>
            </a:r>
            <a:r>
              <a:rPr lang="fr-FR" dirty="0"/>
              <a:t>les seules versions allemande, anglaise et française du </a:t>
            </a:r>
            <a:r>
              <a:rPr lang="fr-FR" dirty="0" smtClean="0"/>
              <a:t>JOUE</a:t>
            </a:r>
          </a:p>
          <a:p>
            <a:r>
              <a:rPr lang="fr-FR" b="1" dirty="0" smtClean="0">
                <a:solidFill>
                  <a:srgbClr val="FF0000"/>
                </a:solidFill>
              </a:rPr>
              <a:t>TUE annule avis  </a:t>
            </a:r>
            <a:r>
              <a:rPr lang="fr-FR" dirty="0" smtClean="0"/>
              <a:t>-  </a:t>
            </a:r>
            <a:r>
              <a:rPr lang="fr-FR" dirty="0" smtClean="0">
                <a:solidFill>
                  <a:srgbClr val="0070C0"/>
                </a:solidFill>
              </a:rPr>
              <a:t>idem : article </a:t>
            </a:r>
            <a:r>
              <a:rPr lang="fr-FR" dirty="0">
                <a:solidFill>
                  <a:srgbClr val="0070C0"/>
                </a:solidFill>
              </a:rPr>
              <a:t>5 du règlement n° </a:t>
            </a:r>
            <a:r>
              <a:rPr lang="fr-FR" dirty="0" smtClean="0">
                <a:solidFill>
                  <a:srgbClr val="0070C0"/>
                </a:solidFill>
              </a:rPr>
              <a:t>1/58</a:t>
            </a:r>
            <a:endParaRPr lang="fr-FR" dirty="0">
              <a:solidFill>
                <a:srgbClr val="0070C0"/>
              </a:solidFill>
            </a:endParaRPr>
          </a:p>
        </p:txBody>
      </p:sp>
    </p:spTree>
    <p:extLst>
      <p:ext uri="{BB962C8B-B14F-4D97-AF65-F5344CB8AC3E}">
        <p14:creationId xmlns:p14="http://schemas.microsoft.com/office/powerpoint/2010/main" val="33119866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59632" y="-27384"/>
            <a:ext cx="6912768" cy="1938992"/>
          </a:xfrm>
          <a:prstGeom prst="rect">
            <a:avLst/>
          </a:prstGeom>
          <a:noFill/>
        </p:spPr>
        <p:txBody>
          <a:bodyPr wrap="square" rtlCol="0">
            <a:spAutoFit/>
          </a:bodyPr>
          <a:lstStyle/>
          <a:p>
            <a:pPr algn="ctr"/>
            <a:r>
              <a:rPr lang="fr-FR" sz="4000" b="1" dirty="0">
                <a:solidFill>
                  <a:schemeClr val="tx1">
                    <a:lumMod val="50000"/>
                  </a:schemeClr>
                </a:solidFill>
              </a:rPr>
              <a:t>La problématique du régime </a:t>
            </a:r>
            <a:r>
              <a:rPr lang="fr-FR" sz="4000" b="1" dirty="0" smtClean="0">
                <a:solidFill>
                  <a:schemeClr val="tx1">
                    <a:lumMod val="50000"/>
                  </a:schemeClr>
                </a:solidFill>
              </a:rPr>
              <a:t>linguistique</a:t>
            </a:r>
          </a:p>
          <a:p>
            <a:pPr algn="ctr"/>
            <a:r>
              <a:rPr lang="fr-BE" sz="4000" b="1" dirty="0" smtClean="0">
                <a:solidFill>
                  <a:srgbClr val="002060"/>
                </a:solidFill>
              </a:rPr>
              <a:t>Concours d’entrée EPSO</a:t>
            </a:r>
            <a:endParaRPr lang="fr-FR" sz="4000" b="1" dirty="0">
              <a:solidFill>
                <a:srgbClr val="002060"/>
              </a:solidFill>
            </a:endParaRPr>
          </a:p>
        </p:txBody>
      </p:sp>
      <p:sp>
        <p:nvSpPr>
          <p:cNvPr id="7" name="TextBox 6"/>
          <p:cNvSpPr txBox="1"/>
          <p:nvPr/>
        </p:nvSpPr>
        <p:spPr>
          <a:xfrm>
            <a:off x="251520" y="6198992"/>
            <a:ext cx="3528392" cy="369332"/>
          </a:xfrm>
          <a:prstGeom prst="rect">
            <a:avLst/>
          </a:prstGeom>
          <a:noFill/>
        </p:spPr>
        <p:txBody>
          <a:bodyPr wrap="square" rtlCol="0">
            <a:spAutoFit/>
          </a:bodyPr>
          <a:lstStyle/>
          <a:p>
            <a:r>
              <a:rPr lang="fr-FR" dirty="0" smtClean="0">
                <a:solidFill>
                  <a:schemeClr val="tx1">
                    <a:lumMod val="50000"/>
                  </a:schemeClr>
                </a:solidFill>
              </a:rPr>
              <a:t>Cabinet d’avocats Laffineur</a:t>
            </a:r>
            <a:endParaRPr lang="fr-FR" dirty="0">
              <a:solidFill>
                <a:schemeClr val="tx1">
                  <a:lumMod val="50000"/>
                </a:schemeClr>
              </a:solidFill>
            </a:endParaRPr>
          </a:p>
        </p:txBody>
      </p:sp>
      <p:sp>
        <p:nvSpPr>
          <p:cNvPr id="2" name="Espace réservé du contenu 1"/>
          <p:cNvSpPr>
            <a:spLocks noGrp="1"/>
          </p:cNvSpPr>
          <p:nvPr>
            <p:ph idx="1"/>
          </p:nvPr>
        </p:nvSpPr>
        <p:spPr>
          <a:xfrm>
            <a:off x="457200" y="1700808"/>
            <a:ext cx="8229600" cy="4680520"/>
          </a:xfrm>
        </p:spPr>
        <p:txBody>
          <a:bodyPr/>
          <a:lstStyle/>
          <a:p>
            <a:endParaRPr lang="fr-BE" dirty="0" smtClean="0"/>
          </a:p>
          <a:p>
            <a:pPr marL="0" indent="0">
              <a:buNone/>
            </a:pPr>
            <a:endParaRPr lang="fr-FR" dirty="0"/>
          </a:p>
        </p:txBody>
      </p:sp>
      <p:sp>
        <p:nvSpPr>
          <p:cNvPr id="3" name="Rectangle 2"/>
          <p:cNvSpPr/>
          <p:nvPr/>
        </p:nvSpPr>
        <p:spPr>
          <a:xfrm>
            <a:off x="640285" y="1303015"/>
            <a:ext cx="8280920" cy="5078313"/>
          </a:xfrm>
          <a:prstGeom prst="rect">
            <a:avLst/>
          </a:prstGeom>
        </p:spPr>
        <p:txBody>
          <a:bodyPr wrap="square">
            <a:spAutoFit/>
          </a:bodyPr>
          <a:lstStyle/>
          <a:p>
            <a:endParaRPr lang="fr-BE" b="1" dirty="0"/>
          </a:p>
          <a:p>
            <a:endParaRPr lang="fr-BE" dirty="0"/>
          </a:p>
          <a:p>
            <a:pPr marL="285750" indent="-285750" algn="just">
              <a:buFont typeface="Wingdings" panose="05000000000000000000" pitchFamily="2" charset="2"/>
              <a:buChar char="§"/>
            </a:pPr>
            <a:r>
              <a:rPr lang="fr-BE" b="1" dirty="0">
                <a:solidFill>
                  <a:srgbClr val="00B050"/>
                </a:solidFill>
              </a:rPr>
              <a:t>T</a:t>
            </a:r>
            <a:r>
              <a:rPr lang="fr-BE" b="1" dirty="0" smtClean="0">
                <a:solidFill>
                  <a:srgbClr val="00B050"/>
                </a:solidFill>
              </a:rPr>
              <a:t>UE 16/10/2013- T 248/10 ITA c. CE</a:t>
            </a:r>
            <a:r>
              <a:rPr lang="fr-BE" dirty="0" smtClean="0"/>
              <a:t>: </a:t>
            </a:r>
            <a:r>
              <a:rPr lang="fr-FR" dirty="0"/>
              <a:t>a</a:t>
            </a:r>
            <a:r>
              <a:rPr lang="fr-FR" dirty="0" smtClean="0"/>
              <a:t>vis </a:t>
            </a:r>
            <a:r>
              <a:rPr lang="fr-FR" dirty="0"/>
              <a:t>de concours général </a:t>
            </a:r>
            <a:r>
              <a:rPr lang="fr-FR" dirty="0" smtClean="0"/>
              <a:t>- liste </a:t>
            </a:r>
            <a:r>
              <a:rPr lang="fr-FR" dirty="0"/>
              <a:t>de réserve destinée à pourvoir des postes vacants au sein des institutions pour des administrateurs (AD 5) dans les domaines de l’administration publique européenne, du droit, de l’économie, de l’audit et des technologies de l’information et de la </a:t>
            </a:r>
            <a:r>
              <a:rPr lang="fr-FR" dirty="0" smtClean="0"/>
              <a:t>communication - </a:t>
            </a:r>
            <a:r>
              <a:rPr lang="fr-FR" dirty="0" smtClean="0">
                <a:solidFill>
                  <a:srgbClr val="FF0000"/>
                </a:solidFill>
              </a:rPr>
              <a:t>choix</a:t>
            </a:r>
            <a:r>
              <a:rPr lang="fr-FR" dirty="0">
                <a:solidFill>
                  <a:srgbClr val="FF0000"/>
                </a:solidFill>
              </a:rPr>
              <a:t>, dans l’avis de concours, des seules langues allemande, anglaise et française, comme</a:t>
            </a:r>
            <a:r>
              <a:rPr lang="fr-FR" dirty="0"/>
              <a:t> langues devant </a:t>
            </a:r>
            <a:r>
              <a:rPr lang="fr-FR" dirty="0">
                <a:solidFill>
                  <a:srgbClr val="FF0000"/>
                </a:solidFill>
              </a:rPr>
              <a:t>obligatoirement</a:t>
            </a:r>
            <a:r>
              <a:rPr lang="fr-FR" dirty="0"/>
              <a:t> être indiquées par les candidats en tant que </a:t>
            </a:r>
            <a:r>
              <a:rPr lang="fr-FR" dirty="0">
                <a:solidFill>
                  <a:srgbClr val="FF0000"/>
                </a:solidFill>
              </a:rPr>
              <a:t>deuxième </a:t>
            </a:r>
            <a:r>
              <a:rPr lang="fr-FR" dirty="0" smtClean="0">
                <a:solidFill>
                  <a:srgbClr val="FF0000"/>
                </a:solidFill>
              </a:rPr>
              <a:t>langue</a:t>
            </a:r>
            <a:endParaRPr lang="fr-FR" dirty="0">
              <a:solidFill>
                <a:srgbClr val="FF0000"/>
              </a:solidFill>
            </a:endParaRPr>
          </a:p>
          <a:p>
            <a:pPr marL="285750" indent="-285750" algn="just">
              <a:buFont typeface="Wingdings" panose="05000000000000000000" pitchFamily="2" charset="2"/>
              <a:buChar char="§"/>
            </a:pPr>
            <a:endParaRPr lang="fr-FR" dirty="0" smtClean="0"/>
          </a:p>
          <a:p>
            <a:pPr marL="285750" indent="-285750" algn="just">
              <a:buFont typeface="Wingdings" panose="05000000000000000000" pitchFamily="2" charset="2"/>
              <a:buChar char="§"/>
            </a:pPr>
            <a:r>
              <a:rPr lang="fr-BE" dirty="0" smtClean="0"/>
              <a:t>ITA : </a:t>
            </a:r>
            <a:r>
              <a:rPr lang="fr-FR" dirty="0" smtClean="0"/>
              <a:t>violation </a:t>
            </a:r>
            <a:r>
              <a:rPr lang="fr-FR" dirty="0"/>
              <a:t>de l’obligation de </a:t>
            </a:r>
            <a:r>
              <a:rPr lang="fr-FR" dirty="0" smtClean="0"/>
              <a:t>motivation (Art, 296</a:t>
            </a:r>
            <a:r>
              <a:rPr lang="fr-FR" dirty="0"/>
              <a:t> du </a:t>
            </a:r>
            <a:r>
              <a:rPr lang="fr-FR" dirty="0" smtClean="0"/>
              <a:t>TFUE)</a:t>
            </a:r>
          </a:p>
          <a:p>
            <a:pPr marL="285750" indent="-285750" algn="just">
              <a:buFont typeface="Wingdings" panose="05000000000000000000" pitchFamily="2" charset="2"/>
              <a:buChar char="§"/>
            </a:pPr>
            <a:endParaRPr lang="fr-BE" b="1" dirty="0" smtClean="0">
              <a:solidFill>
                <a:srgbClr val="FF0000"/>
              </a:solidFill>
            </a:endParaRPr>
          </a:p>
          <a:p>
            <a:pPr marL="285750" indent="-285750" algn="just">
              <a:buFont typeface="Wingdings" panose="05000000000000000000" pitchFamily="2" charset="2"/>
              <a:buChar char="§"/>
            </a:pPr>
            <a:r>
              <a:rPr lang="fr-BE" b="1" dirty="0" smtClean="0">
                <a:solidFill>
                  <a:srgbClr val="FF0000"/>
                </a:solidFill>
              </a:rPr>
              <a:t>TUE </a:t>
            </a:r>
            <a:r>
              <a:rPr lang="fr-FR" b="1" dirty="0" smtClean="0">
                <a:solidFill>
                  <a:srgbClr val="FF0000"/>
                </a:solidFill>
              </a:rPr>
              <a:t>annule </a:t>
            </a:r>
            <a:r>
              <a:rPr lang="fr-FR" b="1" dirty="0">
                <a:solidFill>
                  <a:srgbClr val="FF0000"/>
                </a:solidFill>
              </a:rPr>
              <a:t>les avis </a:t>
            </a:r>
            <a:r>
              <a:rPr lang="fr-FR" dirty="0" smtClean="0"/>
              <a:t>–CE n’a </a:t>
            </a:r>
            <a:r>
              <a:rPr lang="fr-FR" dirty="0"/>
              <a:t>apporté aucun élément résultant de l’avis de concours pouvant permettre au Tribunal d’effectuer un contrôle juridictionnel ayant pour objet de vérifier si </a:t>
            </a:r>
            <a:r>
              <a:rPr lang="fr-FR" b="1" dirty="0">
                <a:solidFill>
                  <a:srgbClr val="0070C0"/>
                </a:solidFill>
              </a:rPr>
              <a:t>l’intérêt du service </a:t>
            </a:r>
            <a:r>
              <a:rPr lang="fr-FR" dirty="0"/>
              <a:t>constituait un objectif légitime justifiant de déroger</a:t>
            </a:r>
            <a:r>
              <a:rPr lang="fr-FR" dirty="0" smtClean="0"/>
              <a:t>,  </a:t>
            </a:r>
            <a:r>
              <a:rPr lang="fr-FR" dirty="0"/>
              <a:t>à la règle énoncée à l’article 1</a:t>
            </a:r>
            <a:r>
              <a:rPr lang="fr-FR" baseline="30000" dirty="0"/>
              <a:t>er</a:t>
            </a:r>
            <a:r>
              <a:rPr lang="fr-FR" dirty="0"/>
              <a:t> du règlement </a:t>
            </a:r>
            <a:r>
              <a:rPr lang="fr-FR" dirty="0" smtClean="0"/>
              <a:t>58/1 </a:t>
            </a:r>
            <a:r>
              <a:rPr lang="fr-FR" dirty="0"/>
              <a:t>portant fixation du régime linguistique de la </a:t>
            </a:r>
            <a:r>
              <a:rPr lang="fr-FR" dirty="0" smtClean="0"/>
              <a:t>CEE</a:t>
            </a:r>
            <a:endParaRPr lang="fr-BE" dirty="0"/>
          </a:p>
        </p:txBody>
      </p:sp>
    </p:spTree>
    <p:extLst>
      <p:ext uri="{BB962C8B-B14F-4D97-AF65-F5344CB8AC3E}">
        <p14:creationId xmlns:p14="http://schemas.microsoft.com/office/powerpoint/2010/main" val="37770918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59632" y="-27384"/>
            <a:ext cx="6912768" cy="1938992"/>
          </a:xfrm>
          <a:prstGeom prst="rect">
            <a:avLst/>
          </a:prstGeom>
          <a:noFill/>
        </p:spPr>
        <p:txBody>
          <a:bodyPr wrap="square" rtlCol="0">
            <a:spAutoFit/>
          </a:bodyPr>
          <a:lstStyle/>
          <a:p>
            <a:pPr algn="ctr"/>
            <a:r>
              <a:rPr lang="fr-FR" sz="4000" b="1" dirty="0">
                <a:solidFill>
                  <a:schemeClr val="tx1">
                    <a:lumMod val="50000"/>
                  </a:schemeClr>
                </a:solidFill>
              </a:rPr>
              <a:t>La problématique du régime </a:t>
            </a:r>
            <a:r>
              <a:rPr lang="fr-FR" sz="4000" b="1" dirty="0" smtClean="0">
                <a:solidFill>
                  <a:schemeClr val="tx1">
                    <a:lumMod val="50000"/>
                  </a:schemeClr>
                </a:solidFill>
              </a:rPr>
              <a:t>linguistique</a:t>
            </a:r>
          </a:p>
          <a:p>
            <a:pPr algn="ctr"/>
            <a:r>
              <a:rPr lang="fr-BE" sz="4000" b="1" dirty="0" smtClean="0">
                <a:solidFill>
                  <a:srgbClr val="002060"/>
                </a:solidFill>
              </a:rPr>
              <a:t>Concours d’entrée EPSO</a:t>
            </a:r>
            <a:endParaRPr lang="fr-FR" sz="4000" b="1" dirty="0">
              <a:solidFill>
                <a:srgbClr val="002060"/>
              </a:solidFill>
            </a:endParaRPr>
          </a:p>
        </p:txBody>
      </p:sp>
      <p:sp>
        <p:nvSpPr>
          <p:cNvPr id="7" name="TextBox 6"/>
          <p:cNvSpPr txBox="1"/>
          <p:nvPr/>
        </p:nvSpPr>
        <p:spPr>
          <a:xfrm>
            <a:off x="251520" y="6198992"/>
            <a:ext cx="3528392" cy="369332"/>
          </a:xfrm>
          <a:prstGeom prst="rect">
            <a:avLst/>
          </a:prstGeom>
          <a:noFill/>
        </p:spPr>
        <p:txBody>
          <a:bodyPr wrap="square" rtlCol="0">
            <a:spAutoFit/>
          </a:bodyPr>
          <a:lstStyle/>
          <a:p>
            <a:r>
              <a:rPr lang="fr-FR" dirty="0" smtClean="0">
                <a:solidFill>
                  <a:schemeClr val="tx1">
                    <a:lumMod val="50000"/>
                  </a:schemeClr>
                </a:solidFill>
              </a:rPr>
              <a:t>Cabinet d’avocats Laffineur</a:t>
            </a:r>
            <a:endParaRPr lang="fr-FR" dirty="0">
              <a:solidFill>
                <a:schemeClr val="tx1">
                  <a:lumMod val="50000"/>
                </a:schemeClr>
              </a:solidFill>
            </a:endParaRPr>
          </a:p>
        </p:txBody>
      </p:sp>
      <p:sp>
        <p:nvSpPr>
          <p:cNvPr id="2" name="Espace réservé du contenu 1"/>
          <p:cNvSpPr>
            <a:spLocks noGrp="1"/>
          </p:cNvSpPr>
          <p:nvPr>
            <p:ph idx="1"/>
          </p:nvPr>
        </p:nvSpPr>
        <p:spPr>
          <a:xfrm>
            <a:off x="457200" y="1700808"/>
            <a:ext cx="8229600" cy="4680520"/>
          </a:xfrm>
        </p:spPr>
        <p:txBody>
          <a:bodyPr/>
          <a:lstStyle/>
          <a:p>
            <a:endParaRPr lang="fr-BE" dirty="0" smtClean="0"/>
          </a:p>
          <a:p>
            <a:pPr marL="0" indent="0">
              <a:buNone/>
            </a:pPr>
            <a:endParaRPr lang="fr-FR" dirty="0"/>
          </a:p>
        </p:txBody>
      </p:sp>
      <p:sp>
        <p:nvSpPr>
          <p:cNvPr id="3" name="Rectangle 2"/>
          <p:cNvSpPr/>
          <p:nvPr/>
        </p:nvSpPr>
        <p:spPr>
          <a:xfrm>
            <a:off x="640285" y="1303015"/>
            <a:ext cx="8280920" cy="4524315"/>
          </a:xfrm>
          <a:prstGeom prst="rect">
            <a:avLst/>
          </a:prstGeom>
        </p:spPr>
        <p:txBody>
          <a:bodyPr wrap="square">
            <a:spAutoFit/>
          </a:bodyPr>
          <a:lstStyle/>
          <a:p>
            <a:endParaRPr lang="fr-BE" b="1" dirty="0"/>
          </a:p>
          <a:p>
            <a:endParaRPr lang="fr-BE" dirty="0"/>
          </a:p>
          <a:p>
            <a:pPr marL="285750" indent="-285750" algn="just">
              <a:buFont typeface="Wingdings" panose="05000000000000000000" pitchFamily="2" charset="2"/>
              <a:buChar char="§"/>
            </a:pPr>
            <a:r>
              <a:rPr lang="fr-BE" b="1" dirty="0" smtClean="0">
                <a:solidFill>
                  <a:srgbClr val="00B050"/>
                </a:solidFill>
              </a:rPr>
              <a:t>TUE ITA </a:t>
            </a:r>
            <a:r>
              <a:rPr lang="fr-BE" b="1" u="sng" dirty="0" smtClean="0">
                <a:solidFill>
                  <a:srgbClr val="00B050"/>
                </a:solidFill>
              </a:rPr>
              <a:t>et  ESP </a:t>
            </a:r>
            <a:r>
              <a:rPr lang="fr-BE" b="1" dirty="0" smtClean="0">
                <a:solidFill>
                  <a:srgbClr val="00B050"/>
                </a:solidFill>
              </a:rPr>
              <a:t>c. CE 24/09/15 T 124/13 T 191/13</a:t>
            </a:r>
          </a:p>
          <a:p>
            <a:pPr marL="285750" indent="-285750" algn="just">
              <a:buFont typeface="Wingdings" panose="05000000000000000000" pitchFamily="2" charset="2"/>
              <a:buChar char="§"/>
            </a:pPr>
            <a:r>
              <a:rPr lang="fr-BE" b="1" dirty="0" smtClean="0">
                <a:solidFill>
                  <a:srgbClr val="00B050"/>
                </a:solidFill>
              </a:rPr>
              <a:t>TFUE ITA c. CE 17/12/15 T -275/13 T 295/13 T 510/13  </a:t>
            </a:r>
            <a:r>
              <a:rPr lang="fr-FR" dirty="0" smtClean="0"/>
              <a:t>avis </a:t>
            </a:r>
            <a:r>
              <a:rPr lang="fr-FR" dirty="0"/>
              <a:t>de concours général </a:t>
            </a:r>
            <a:r>
              <a:rPr lang="fr-FR" dirty="0" smtClean="0"/>
              <a:t>- </a:t>
            </a:r>
            <a:r>
              <a:rPr lang="fr-FR" dirty="0" smtClean="0">
                <a:solidFill>
                  <a:srgbClr val="FF0000"/>
                </a:solidFill>
              </a:rPr>
              <a:t>seules </a:t>
            </a:r>
            <a:r>
              <a:rPr lang="fr-FR" dirty="0">
                <a:solidFill>
                  <a:srgbClr val="FF0000"/>
                </a:solidFill>
              </a:rPr>
              <a:t>langues allemande, anglaise et française, comme</a:t>
            </a:r>
            <a:r>
              <a:rPr lang="fr-FR" dirty="0"/>
              <a:t> langues devant </a:t>
            </a:r>
            <a:r>
              <a:rPr lang="fr-FR" dirty="0">
                <a:solidFill>
                  <a:srgbClr val="FF0000"/>
                </a:solidFill>
              </a:rPr>
              <a:t>obligatoirement</a:t>
            </a:r>
            <a:r>
              <a:rPr lang="fr-FR" dirty="0"/>
              <a:t> être indiquées par les candidats en tant que </a:t>
            </a:r>
            <a:r>
              <a:rPr lang="fr-FR" dirty="0" smtClean="0">
                <a:solidFill>
                  <a:srgbClr val="FF0000"/>
                </a:solidFill>
              </a:rPr>
              <a:t>langue dans  la communication entre EPSO et candidats + comme choix de deuxième langue</a:t>
            </a:r>
            <a:endParaRPr lang="fr-FR" dirty="0">
              <a:solidFill>
                <a:srgbClr val="FF0000"/>
              </a:solidFill>
            </a:endParaRPr>
          </a:p>
          <a:p>
            <a:pPr marL="285750" indent="-285750" algn="just">
              <a:buFont typeface="Wingdings" panose="05000000000000000000" pitchFamily="2" charset="2"/>
              <a:buChar char="§"/>
            </a:pPr>
            <a:endParaRPr lang="fr-FR" dirty="0" smtClean="0"/>
          </a:p>
          <a:p>
            <a:pPr marL="285750" indent="-285750" algn="just">
              <a:buFont typeface="Wingdings" panose="05000000000000000000" pitchFamily="2" charset="2"/>
              <a:buChar char="§"/>
            </a:pPr>
            <a:r>
              <a:rPr lang="fr-BE" b="1" dirty="0" smtClean="0">
                <a:solidFill>
                  <a:srgbClr val="FF0000"/>
                </a:solidFill>
              </a:rPr>
              <a:t>TUE </a:t>
            </a:r>
            <a:r>
              <a:rPr lang="fr-FR" b="1" dirty="0" smtClean="0">
                <a:solidFill>
                  <a:srgbClr val="FF0000"/>
                </a:solidFill>
              </a:rPr>
              <a:t>annule </a:t>
            </a:r>
            <a:r>
              <a:rPr lang="fr-FR" b="1" dirty="0">
                <a:solidFill>
                  <a:srgbClr val="FF0000"/>
                </a:solidFill>
              </a:rPr>
              <a:t>les avis </a:t>
            </a:r>
            <a:endParaRPr lang="fr-FR" dirty="0" smtClean="0"/>
          </a:p>
          <a:p>
            <a:r>
              <a:rPr lang="fr-FR" dirty="0" smtClean="0">
                <a:solidFill>
                  <a:srgbClr val="FF0000"/>
                </a:solidFill>
              </a:rPr>
              <a:t>Limitation langue de communication </a:t>
            </a:r>
            <a:r>
              <a:rPr lang="fr-FR" dirty="0" smtClean="0"/>
              <a:t>: CE principe d’autonomie – </a:t>
            </a:r>
            <a:r>
              <a:rPr lang="fr-FR" dirty="0" smtClean="0">
                <a:solidFill>
                  <a:srgbClr val="0070C0"/>
                </a:solidFill>
              </a:rPr>
              <a:t>TUE : Art.2  R 1/58 : </a:t>
            </a:r>
            <a:r>
              <a:rPr lang="fr-FR" dirty="0" smtClean="0"/>
              <a:t>candidats doivent avoir </a:t>
            </a:r>
            <a:r>
              <a:rPr lang="fr-FR" dirty="0"/>
              <a:t>le choix de pouvoir communiquer avec les </a:t>
            </a:r>
            <a:r>
              <a:rPr lang="fr-FR" dirty="0" smtClean="0"/>
              <a:t>institutions dans </a:t>
            </a:r>
            <a:r>
              <a:rPr lang="fr-FR" dirty="0"/>
              <a:t>la langue de leur choix parmi ces 23 </a:t>
            </a:r>
            <a:r>
              <a:rPr lang="fr-FR" dirty="0" smtClean="0"/>
              <a:t>langues et recevoir réponse dans cette même langue</a:t>
            </a:r>
          </a:p>
          <a:p>
            <a:r>
              <a:rPr lang="fr-BE" dirty="0" smtClean="0">
                <a:solidFill>
                  <a:srgbClr val="FF0000"/>
                </a:solidFill>
              </a:rPr>
              <a:t>Choix de 2</a:t>
            </a:r>
            <a:r>
              <a:rPr lang="fr-BE" baseline="30000" dirty="0" smtClean="0">
                <a:solidFill>
                  <a:srgbClr val="FF0000"/>
                </a:solidFill>
              </a:rPr>
              <a:t>ème</a:t>
            </a:r>
            <a:r>
              <a:rPr lang="fr-BE" dirty="0" smtClean="0">
                <a:solidFill>
                  <a:srgbClr val="FF0000"/>
                </a:solidFill>
              </a:rPr>
              <a:t> langue limité à ANG, FRA et ALL </a:t>
            </a:r>
            <a:r>
              <a:rPr lang="fr-BE" dirty="0" smtClean="0"/>
              <a:t>: </a:t>
            </a:r>
            <a:r>
              <a:rPr lang="fr-BE" dirty="0" smtClean="0">
                <a:solidFill>
                  <a:srgbClr val="0070C0"/>
                </a:solidFill>
              </a:rPr>
              <a:t>non justifié à l’égard de l’intérêt du service</a:t>
            </a:r>
            <a:r>
              <a:rPr lang="fr-BE" dirty="0" smtClean="0"/>
              <a:t> (langue source, langue cible...) ni proportionné</a:t>
            </a:r>
            <a:endParaRPr lang="fr-BE" dirty="0"/>
          </a:p>
        </p:txBody>
      </p:sp>
    </p:spTree>
    <p:extLst>
      <p:ext uri="{BB962C8B-B14F-4D97-AF65-F5344CB8AC3E}">
        <p14:creationId xmlns:p14="http://schemas.microsoft.com/office/powerpoint/2010/main" val="40017380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59632" y="-27384"/>
            <a:ext cx="6912768" cy="1938992"/>
          </a:xfrm>
          <a:prstGeom prst="rect">
            <a:avLst/>
          </a:prstGeom>
          <a:noFill/>
        </p:spPr>
        <p:txBody>
          <a:bodyPr wrap="square" rtlCol="0">
            <a:spAutoFit/>
          </a:bodyPr>
          <a:lstStyle/>
          <a:p>
            <a:pPr algn="ctr"/>
            <a:r>
              <a:rPr lang="fr-FR" sz="4000" b="1" dirty="0">
                <a:solidFill>
                  <a:schemeClr val="tx1">
                    <a:lumMod val="50000"/>
                  </a:schemeClr>
                </a:solidFill>
              </a:rPr>
              <a:t>La problématique du régime </a:t>
            </a:r>
            <a:r>
              <a:rPr lang="fr-FR" sz="4000" b="1" dirty="0" smtClean="0">
                <a:solidFill>
                  <a:schemeClr val="tx1">
                    <a:lumMod val="50000"/>
                  </a:schemeClr>
                </a:solidFill>
              </a:rPr>
              <a:t>linguistique</a:t>
            </a:r>
          </a:p>
          <a:p>
            <a:pPr algn="ctr"/>
            <a:r>
              <a:rPr lang="fr-BE" sz="4000" b="1" dirty="0" smtClean="0">
                <a:solidFill>
                  <a:srgbClr val="002060"/>
                </a:solidFill>
              </a:rPr>
              <a:t>Concours d’entrée EPSO</a:t>
            </a:r>
            <a:endParaRPr lang="fr-FR" sz="4000" b="1" dirty="0">
              <a:solidFill>
                <a:srgbClr val="002060"/>
              </a:solidFill>
            </a:endParaRPr>
          </a:p>
        </p:txBody>
      </p:sp>
      <p:sp>
        <p:nvSpPr>
          <p:cNvPr id="7" name="TextBox 6"/>
          <p:cNvSpPr txBox="1"/>
          <p:nvPr/>
        </p:nvSpPr>
        <p:spPr>
          <a:xfrm>
            <a:off x="251520" y="6198992"/>
            <a:ext cx="3528392" cy="369332"/>
          </a:xfrm>
          <a:prstGeom prst="rect">
            <a:avLst/>
          </a:prstGeom>
          <a:noFill/>
        </p:spPr>
        <p:txBody>
          <a:bodyPr wrap="square" rtlCol="0">
            <a:spAutoFit/>
          </a:bodyPr>
          <a:lstStyle/>
          <a:p>
            <a:r>
              <a:rPr lang="fr-FR" dirty="0" smtClean="0">
                <a:solidFill>
                  <a:schemeClr val="tx1">
                    <a:lumMod val="50000"/>
                  </a:schemeClr>
                </a:solidFill>
              </a:rPr>
              <a:t>Cabinet d’avocats Laffineur</a:t>
            </a:r>
            <a:endParaRPr lang="fr-FR" dirty="0">
              <a:solidFill>
                <a:schemeClr val="tx1">
                  <a:lumMod val="50000"/>
                </a:schemeClr>
              </a:solidFill>
            </a:endParaRPr>
          </a:p>
        </p:txBody>
      </p:sp>
      <p:sp>
        <p:nvSpPr>
          <p:cNvPr id="2" name="Espace réservé du contenu 1"/>
          <p:cNvSpPr>
            <a:spLocks noGrp="1"/>
          </p:cNvSpPr>
          <p:nvPr>
            <p:ph idx="1"/>
          </p:nvPr>
        </p:nvSpPr>
        <p:spPr>
          <a:xfrm>
            <a:off x="457200" y="1700808"/>
            <a:ext cx="8229600" cy="4680520"/>
          </a:xfrm>
        </p:spPr>
        <p:txBody>
          <a:bodyPr/>
          <a:lstStyle/>
          <a:p>
            <a:endParaRPr lang="fr-BE" dirty="0" smtClean="0"/>
          </a:p>
          <a:p>
            <a:pPr marL="0" indent="0">
              <a:buNone/>
            </a:pPr>
            <a:endParaRPr lang="fr-FR" dirty="0"/>
          </a:p>
        </p:txBody>
      </p:sp>
      <p:sp>
        <p:nvSpPr>
          <p:cNvPr id="3" name="Rectangle 2"/>
          <p:cNvSpPr/>
          <p:nvPr/>
        </p:nvSpPr>
        <p:spPr>
          <a:xfrm>
            <a:off x="584264" y="1239143"/>
            <a:ext cx="8280920" cy="5078313"/>
          </a:xfrm>
          <a:prstGeom prst="rect">
            <a:avLst/>
          </a:prstGeom>
        </p:spPr>
        <p:txBody>
          <a:bodyPr wrap="square">
            <a:spAutoFit/>
          </a:bodyPr>
          <a:lstStyle/>
          <a:p>
            <a:endParaRPr lang="fr-BE" b="1" dirty="0"/>
          </a:p>
          <a:p>
            <a:endParaRPr lang="fr-BE" dirty="0"/>
          </a:p>
          <a:p>
            <a:pPr marL="285750" indent="-285750" algn="just">
              <a:buFont typeface="Wingdings" panose="05000000000000000000" pitchFamily="2" charset="2"/>
              <a:buChar char="§"/>
            </a:pPr>
            <a:r>
              <a:rPr lang="fr-BE" b="1" dirty="0" smtClean="0">
                <a:solidFill>
                  <a:srgbClr val="00B050"/>
                </a:solidFill>
              </a:rPr>
              <a:t>TUE ITA c. CE 15/09/16 </a:t>
            </a:r>
            <a:r>
              <a:rPr lang="fr-BE" b="1" dirty="0" smtClean="0">
                <a:solidFill>
                  <a:srgbClr val="00B050"/>
                </a:solidFill>
              </a:rPr>
              <a:t>T-353/14 </a:t>
            </a:r>
            <a:r>
              <a:rPr lang="fr-BE" b="1" dirty="0" smtClean="0">
                <a:solidFill>
                  <a:srgbClr val="00B050"/>
                </a:solidFill>
              </a:rPr>
              <a:t>et T-17/15 </a:t>
            </a:r>
            <a:r>
              <a:rPr lang="fr-FR" dirty="0" smtClean="0"/>
              <a:t>avis </a:t>
            </a:r>
            <a:r>
              <a:rPr lang="fr-FR" dirty="0"/>
              <a:t>de concours général </a:t>
            </a:r>
            <a:r>
              <a:rPr lang="fr-FR" dirty="0" smtClean="0"/>
              <a:t>- </a:t>
            </a:r>
            <a:r>
              <a:rPr lang="fr-FR" dirty="0" smtClean="0">
                <a:solidFill>
                  <a:srgbClr val="FF0000"/>
                </a:solidFill>
              </a:rPr>
              <a:t>seules </a:t>
            </a:r>
            <a:r>
              <a:rPr lang="fr-FR" dirty="0">
                <a:solidFill>
                  <a:srgbClr val="FF0000"/>
                </a:solidFill>
              </a:rPr>
              <a:t>langues allemande, anglaise et française, comme</a:t>
            </a:r>
            <a:r>
              <a:rPr lang="fr-FR" dirty="0"/>
              <a:t> langues devant </a:t>
            </a:r>
            <a:r>
              <a:rPr lang="fr-FR" dirty="0">
                <a:solidFill>
                  <a:srgbClr val="FF0000"/>
                </a:solidFill>
              </a:rPr>
              <a:t>obligatoirement</a:t>
            </a:r>
            <a:r>
              <a:rPr lang="fr-FR" dirty="0"/>
              <a:t> être indiquées par les candidats en tant que </a:t>
            </a:r>
            <a:r>
              <a:rPr lang="fr-FR" dirty="0" smtClean="0">
                <a:solidFill>
                  <a:srgbClr val="FF0000"/>
                </a:solidFill>
              </a:rPr>
              <a:t>langue </a:t>
            </a:r>
            <a:r>
              <a:rPr lang="fr-FR" dirty="0" smtClean="0">
                <a:solidFill>
                  <a:srgbClr val="FF0000"/>
                </a:solidFill>
              </a:rPr>
              <a:t>dans la </a:t>
            </a:r>
            <a:r>
              <a:rPr lang="fr-FR" dirty="0" smtClean="0">
                <a:solidFill>
                  <a:srgbClr val="FF0000"/>
                </a:solidFill>
              </a:rPr>
              <a:t>communication entre EPSO et candidats + comme choix de deuxième langue justifié suite à arrêts </a:t>
            </a:r>
            <a:r>
              <a:rPr lang="fr-FR" dirty="0" smtClean="0">
                <a:solidFill>
                  <a:srgbClr val="FF0000"/>
                </a:solidFill>
              </a:rPr>
              <a:t>précédents – CE </a:t>
            </a:r>
            <a:r>
              <a:rPr lang="fr-FR" u="sng" dirty="0" smtClean="0">
                <a:solidFill>
                  <a:srgbClr val="FF0000"/>
                </a:solidFill>
              </a:rPr>
              <a:t>motive</a:t>
            </a:r>
            <a:r>
              <a:rPr lang="fr-FR" dirty="0" smtClean="0">
                <a:solidFill>
                  <a:srgbClr val="FF0000"/>
                </a:solidFill>
              </a:rPr>
              <a:t> ce choix :</a:t>
            </a:r>
            <a:endParaRPr lang="fr-FR" dirty="0" smtClean="0"/>
          </a:p>
          <a:p>
            <a:pPr marL="742950" lvl="1" indent="-285750" algn="just">
              <a:buFont typeface="Wingdings" panose="05000000000000000000" pitchFamily="2" charset="2"/>
              <a:buChar char="§"/>
            </a:pPr>
            <a:r>
              <a:rPr lang="fr-FR" dirty="0" smtClean="0"/>
              <a:t>immédiatement </a:t>
            </a:r>
            <a:r>
              <a:rPr lang="fr-FR" dirty="0"/>
              <a:t>opérationnels </a:t>
            </a:r>
          </a:p>
          <a:p>
            <a:pPr marL="742950" lvl="1" indent="-285750" algn="just">
              <a:buFont typeface="Wingdings" panose="05000000000000000000" pitchFamily="2" charset="2"/>
              <a:buChar char="§"/>
            </a:pPr>
            <a:r>
              <a:rPr lang="fr-FR" dirty="0" smtClean="0"/>
              <a:t>capables </a:t>
            </a:r>
            <a:r>
              <a:rPr lang="fr-FR" dirty="0"/>
              <a:t>de communiquer efficacement dans leur travail quotidien </a:t>
            </a:r>
            <a:endParaRPr lang="fr-FR" dirty="0" smtClean="0"/>
          </a:p>
          <a:p>
            <a:pPr marL="742950" lvl="1" indent="-285750" algn="just">
              <a:buFont typeface="Wingdings" panose="05000000000000000000" pitchFamily="2" charset="2"/>
              <a:buChar char="§"/>
            </a:pPr>
            <a:r>
              <a:rPr lang="fr-FR" dirty="0" smtClean="0"/>
              <a:t>Eu </a:t>
            </a:r>
            <a:r>
              <a:rPr lang="fr-FR" dirty="0"/>
              <a:t>égard à la longue pratique des institutions de l’Union en ce qui concerne les langues de communication interne et compte tenu des besoins des services en matière de communication externe et de traitement des </a:t>
            </a:r>
            <a:r>
              <a:rPr lang="fr-FR" dirty="0" smtClean="0"/>
              <a:t>dossiers</a:t>
            </a:r>
          </a:p>
          <a:p>
            <a:pPr marL="742950" lvl="1" indent="-285750" algn="just">
              <a:buFont typeface="Wingdings" panose="05000000000000000000" pitchFamily="2" charset="2"/>
              <a:buChar char="§"/>
            </a:pPr>
            <a:r>
              <a:rPr lang="fr-BE" dirty="0" smtClean="0"/>
              <a:t>ALL, ANG FRA = LV2 les plus étudiées</a:t>
            </a:r>
            <a:endParaRPr lang="fr-FR" dirty="0"/>
          </a:p>
          <a:p>
            <a:pPr marL="285750" indent="-285750" algn="just">
              <a:buFont typeface="Wingdings" panose="05000000000000000000" pitchFamily="2" charset="2"/>
              <a:buChar char="§"/>
            </a:pPr>
            <a:endParaRPr lang="fr-FR" dirty="0" smtClean="0"/>
          </a:p>
          <a:p>
            <a:pPr marL="285750" indent="-285750" algn="just">
              <a:buFont typeface="Wingdings" panose="05000000000000000000" pitchFamily="2" charset="2"/>
              <a:buChar char="§"/>
            </a:pPr>
            <a:r>
              <a:rPr lang="fr-BE" b="1" dirty="0" smtClean="0">
                <a:solidFill>
                  <a:srgbClr val="FF0000"/>
                </a:solidFill>
              </a:rPr>
              <a:t>TUE </a:t>
            </a:r>
            <a:r>
              <a:rPr lang="fr-FR" b="1" dirty="0" smtClean="0">
                <a:solidFill>
                  <a:srgbClr val="FF0000"/>
                </a:solidFill>
              </a:rPr>
              <a:t>annule </a:t>
            </a:r>
            <a:r>
              <a:rPr lang="fr-FR" b="1" dirty="0">
                <a:solidFill>
                  <a:srgbClr val="FF0000"/>
                </a:solidFill>
              </a:rPr>
              <a:t>les avis </a:t>
            </a:r>
            <a:r>
              <a:rPr lang="fr-FR" dirty="0"/>
              <a:t> </a:t>
            </a:r>
            <a:endParaRPr lang="fr-FR" dirty="0"/>
          </a:p>
          <a:p>
            <a:pPr algn="just"/>
            <a:endParaRPr lang="fr-BE" b="1" dirty="0">
              <a:solidFill>
                <a:srgbClr val="FF0000"/>
              </a:solidFill>
            </a:endParaRPr>
          </a:p>
          <a:p>
            <a:pPr marL="285750" indent="-285750" algn="just">
              <a:buFont typeface="Wingdings" panose="05000000000000000000" pitchFamily="2" charset="2"/>
              <a:buChar char="§"/>
            </a:pPr>
            <a:r>
              <a:rPr lang="fr-BE" b="1" dirty="0" smtClean="0">
                <a:solidFill>
                  <a:srgbClr val="FF0000"/>
                </a:solidFill>
              </a:rPr>
              <a:t>Appel devant CJUE = pendant</a:t>
            </a:r>
            <a:endParaRPr lang="fr-FR" b="1" dirty="0" smtClean="0">
              <a:solidFill>
                <a:srgbClr val="FF0000"/>
              </a:solidFill>
            </a:endParaRPr>
          </a:p>
        </p:txBody>
      </p:sp>
    </p:spTree>
    <p:extLst>
      <p:ext uri="{BB962C8B-B14F-4D97-AF65-F5344CB8AC3E}">
        <p14:creationId xmlns:p14="http://schemas.microsoft.com/office/powerpoint/2010/main" val="25568725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59632" y="-27384"/>
            <a:ext cx="6912768" cy="1938992"/>
          </a:xfrm>
          <a:prstGeom prst="rect">
            <a:avLst/>
          </a:prstGeom>
          <a:noFill/>
        </p:spPr>
        <p:txBody>
          <a:bodyPr wrap="square" rtlCol="0">
            <a:spAutoFit/>
          </a:bodyPr>
          <a:lstStyle/>
          <a:p>
            <a:pPr algn="ctr"/>
            <a:r>
              <a:rPr lang="fr-FR" sz="4000" b="1" dirty="0">
                <a:solidFill>
                  <a:schemeClr val="tx1">
                    <a:lumMod val="50000"/>
                  </a:schemeClr>
                </a:solidFill>
              </a:rPr>
              <a:t>La problématique du régime </a:t>
            </a:r>
            <a:r>
              <a:rPr lang="fr-FR" sz="4000" b="1" dirty="0" smtClean="0">
                <a:solidFill>
                  <a:schemeClr val="tx1">
                    <a:lumMod val="50000"/>
                  </a:schemeClr>
                </a:solidFill>
              </a:rPr>
              <a:t>linguistique</a:t>
            </a:r>
          </a:p>
          <a:p>
            <a:pPr algn="ctr"/>
            <a:r>
              <a:rPr lang="fr-BE" sz="4000" b="1" dirty="0" smtClean="0">
                <a:solidFill>
                  <a:srgbClr val="002060"/>
                </a:solidFill>
              </a:rPr>
              <a:t>Concours d’entrée EPSO</a:t>
            </a:r>
            <a:endParaRPr lang="fr-FR" sz="4000" b="1" dirty="0">
              <a:solidFill>
                <a:srgbClr val="002060"/>
              </a:solidFill>
            </a:endParaRPr>
          </a:p>
        </p:txBody>
      </p:sp>
      <p:sp>
        <p:nvSpPr>
          <p:cNvPr id="7" name="TextBox 6"/>
          <p:cNvSpPr txBox="1"/>
          <p:nvPr/>
        </p:nvSpPr>
        <p:spPr>
          <a:xfrm>
            <a:off x="251520" y="6198992"/>
            <a:ext cx="3528392" cy="369332"/>
          </a:xfrm>
          <a:prstGeom prst="rect">
            <a:avLst/>
          </a:prstGeom>
          <a:noFill/>
        </p:spPr>
        <p:txBody>
          <a:bodyPr wrap="square" rtlCol="0">
            <a:spAutoFit/>
          </a:bodyPr>
          <a:lstStyle/>
          <a:p>
            <a:r>
              <a:rPr lang="fr-FR" dirty="0" smtClean="0">
                <a:solidFill>
                  <a:schemeClr val="tx1">
                    <a:lumMod val="50000"/>
                  </a:schemeClr>
                </a:solidFill>
              </a:rPr>
              <a:t>Cabinet d’avocats Laffineur</a:t>
            </a:r>
            <a:endParaRPr lang="fr-FR" dirty="0">
              <a:solidFill>
                <a:schemeClr val="tx1">
                  <a:lumMod val="50000"/>
                </a:schemeClr>
              </a:solidFill>
            </a:endParaRPr>
          </a:p>
        </p:txBody>
      </p:sp>
      <p:sp>
        <p:nvSpPr>
          <p:cNvPr id="2" name="Espace réservé du contenu 1"/>
          <p:cNvSpPr>
            <a:spLocks noGrp="1"/>
          </p:cNvSpPr>
          <p:nvPr>
            <p:ph idx="1"/>
          </p:nvPr>
        </p:nvSpPr>
        <p:spPr>
          <a:xfrm>
            <a:off x="457200" y="1700808"/>
            <a:ext cx="8229600" cy="4680520"/>
          </a:xfrm>
        </p:spPr>
        <p:txBody>
          <a:bodyPr/>
          <a:lstStyle/>
          <a:p>
            <a:endParaRPr lang="fr-BE" dirty="0" smtClean="0"/>
          </a:p>
          <a:p>
            <a:pPr marL="0" indent="0">
              <a:buNone/>
            </a:pPr>
            <a:endParaRPr lang="fr-FR" dirty="0"/>
          </a:p>
        </p:txBody>
      </p:sp>
      <p:sp>
        <p:nvSpPr>
          <p:cNvPr id="3" name="Rectangle 2"/>
          <p:cNvSpPr/>
          <p:nvPr/>
        </p:nvSpPr>
        <p:spPr>
          <a:xfrm>
            <a:off x="457200" y="1911608"/>
            <a:ext cx="8837889" cy="5632311"/>
          </a:xfrm>
          <a:prstGeom prst="rect">
            <a:avLst/>
          </a:prstGeom>
        </p:spPr>
        <p:txBody>
          <a:bodyPr wrap="square">
            <a:spAutoFit/>
          </a:bodyPr>
          <a:lstStyle/>
          <a:p>
            <a:pPr algn="ctr"/>
            <a:r>
              <a:rPr lang="fr-BE" sz="1500" b="1" dirty="0" smtClean="0"/>
              <a:t>4 problématiques résolues comme suit:</a:t>
            </a:r>
            <a:endParaRPr lang="fr-BE" sz="1500" b="1" dirty="0" smtClean="0"/>
          </a:p>
          <a:p>
            <a:endParaRPr lang="fr-BE" sz="1500" b="1" dirty="0"/>
          </a:p>
          <a:p>
            <a:pPr marL="342900" indent="-342900">
              <a:buFont typeface="+mj-lt"/>
              <a:buAutoNum type="arabicPeriod"/>
            </a:pPr>
            <a:r>
              <a:rPr lang="fr-BE" sz="1500" b="1" dirty="0" smtClean="0"/>
              <a:t>Avis de publication des concours : peut-on limiter le nombre de langues dans lesquelles les avis sont publiés</a:t>
            </a:r>
            <a:r>
              <a:rPr lang="fr-BE" sz="1500" b="1" dirty="0" smtClean="0"/>
              <a:t>? </a:t>
            </a:r>
            <a:r>
              <a:rPr lang="fr-BE" sz="1500" b="1" dirty="0" smtClean="0">
                <a:solidFill>
                  <a:srgbClr val="FF0000"/>
                </a:solidFill>
              </a:rPr>
              <a:t>NON : publication dans toutes les langues</a:t>
            </a:r>
            <a:endParaRPr lang="fr-BE" sz="1500" b="1" dirty="0" smtClean="0">
              <a:solidFill>
                <a:srgbClr val="FF0000"/>
              </a:solidFill>
            </a:endParaRPr>
          </a:p>
          <a:p>
            <a:pPr marL="342900" indent="-342900">
              <a:buFont typeface="+mj-lt"/>
              <a:buAutoNum type="arabicPeriod"/>
            </a:pPr>
            <a:endParaRPr lang="fr-BE" sz="1500" b="1" dirty="0"/>
          </a:p>
          <a:p>
            <a:pPr marL="342900" indent="-342900">
              <a:buFont typeface="+mj-lt"/>
              <a:buAutoNum type="arabicPeriod"/>
            </a:pPr>
            <a:r>
              <a:rPr lang="fr-BE" sz="1500" b="1" dirty="0" smtClean="0"/>
              <a:t>Correspondance avec candidats : peut-on limiter le </a:t>
            </a:r>
            <a:r>
              <a:rPr lang="fr-BE" sz="1500" b="1" dirty="0" smtClean="0"/>
              <a:t>no</a:t>
            </a:r>
            <a:r>
              <a:rPr lang="fr-BE" sz="1500" b="1" dirty="0" smtClean="0"/>
              <a:t>mbre </a:t>
            </a:r>
            <a:r>
              <a:rPr lang="fr-BE" sz="1500" b="1" dirty="0" smtClean="0"/>
              <a:t>des langues de correspondance? </a:t>
            </a:r>
            <a:r>
              <a:rPr lang="fr-BE" sz="1500" b="1" dirty="0">
                <a:solidFill>
                  <a:srgbClr val="FF0000"/>
                </a:solidFill>
              </a:rPr>
              <a:t>NON : </a:t>
            </a:r>
            <a:r>
              <a:rPr lang="fr-BE" sz="1500" b="1" dirty="0" smtClean="0">
                <a:solidFill>
                  <a:srgbClr val="FF0000"/>
                </a:solidFill>
              </a:rPr>
              <a:t>correspondance dans la langue du choix du candidat</a:t>
            </a:r>
            <a:endParaRPr lang="fr-BE" sz="1500" b="1" dirty="0" smtClean="0"/>
          </a:p>
          <a:p>
            <a:pPr marL="342900" indent="-342900">
              <a:buFont typeface="+mj-lt"/>
              <a:buAutoNum type="arabicPeriod"/>
            </a:pPr>
            <a:endParaRPr lang="fr-BE" sz="1500" b="1" dirty="0"/>
          </a:p>
          <a:p>
            <a:pPr marL="342900" indent="-342900">
              <a:buFont typeface="+mj-lt"/>
              <a:buAutoNum type="arabicPeriod"/>
            </a:pPr>
            <a:r>
              <a:rPr lang="fr-BE" sz="1500" b="1" dirty="0" smtClean="0"/>
              <a:t>Envoi de documents (cv, lettre de motivation) </a:t>
            </a:r>
            <a:r>
              <a:rPr lang="fr-BE" sz="1500" b="1" dirty="0"/>
              <a:t>: peut-on limiter le nombre des langues </a:t>
            </a:r>
            <a:r>
              <a:rPr lang="fr-BE" sz="1500" b="1" dirty="0" smtClean="0"/>
              <a:t>dans lesquels ils sont rédigés? </a:t>
            </a:r>
            <a:r>
              <a:rPr lang="fr-BE" sz="1500" b="1" dirty="0">
                <a:solidFill>
                  <a:srgbClr val="FF0000"/>
                </a:solidFill>
              </a:rPr>
              <a:t>NON : </a:t>
            </a:r>
            <a:r>
              <a:rPr lang="fr-BE" sz="1500" b="1" dirty="0" smtClean="0">
                <a:solidFill>
                  <a:srgbClr val="FF0000"/>
                </a:solidFill>
              </a:rPr>
              <a:t>rédaction dans </a:t>
            </a:r>
            <a:r>
              <a:rPr lang="fr-BE" sz="1500" b="1" dirty="0">
                <a:solidFill>
                  <a:srgbClr val="FF0000"/>
                </a:solidFill>
              </a:rPr>
              <a:t>la langue du choix du candidat</a:t>
            </a:r>
            <a:endParaRPr lang="fr-BE" sz="1500" b="1" dirty="0"/>
          </a:p>
          <a:p>
            <a:pPr marL="342900" indent="-342900">
              <a:buFont typeface="+mj-lt"/>
              <a:buAutoNum type="arabicPeriod"/>
            </a:pPr>
            <a:endParaRPr lang="fr-BE" sz="1500" b="1" dirty="0" smtClean="0"/>
          </a:p>
          <a:p>
            <a:pPr marL="342900" indent="-342900">
              <a:buFont typeface="+mj-lt"/>
              <a:buAutoNum type="arabicPeriod"/>
            </a:pPr>
            <a:r>
              <a:rPr lang="fr-BE" sz="1500" b="1" dirty="0" smtClean="0"/>
              <a:t>Concours</a:t>
            </a:r>
            <a:r>
              <a:rPr lang="fr-BE" sz="1500" b="1" dirty="0"/>
              <a:t>: 2 examens en 2 langues </a:t>
            </a:r>
            <a:r>
              <a:rPr lang="fr-BE" sz="1500" b="1" dirty="0" smtClean="0"/>
              <a:t>différentes : peut-on limiter </a:t>
            </a:r>
            <a:r>
              <a:rPr lang="fr-BE" sz="1500" b="1" dirty="0" smtClean="0"/>
              <a:t>choix obligatoire </a:t>
            </a:r>
            <a:r>
              <a:rPr lang="fr-BE" sz="1500" b="1" dirty="0" smtClean="0"/>
              <a:t>de la LV2 à un nombre restreint de langues</a:t>
            </a:r>
            <a:r>
              <a:rPr lang="fr-BE" sz="1500" b="1" dirty="0" smtClean="0"/>
              <a:t>? </a:t>
            </a:r>
            <a:r>
              <a:rPr lang="fr-BE" sz="1500" b="1" dirty="0" smtClean="0">
                <a:solidFill>
                  <a:srgbClr val="FF0000"/>
                </a:solidFill>
              </a:rPr>
              <a:t>Pourquoi pas mais il faut que ce soit justifié dans l’intérêt du service  - CE à ce jour n’a pas encore avancé de justification valable pour 3 LV2 (ANG, ALL, FRA)</a:t>
            </a:r>
            <a:endParaRPr lang="fr-BE" sz="1500" b="1" dirty="0"/>
          </a:p>
          <a:p>
            <a:endParaRPr lang="fr-BE" sz="1500" b="1" dirty="0"/>
          </a:p>
          <a:p>
            <a:endParaRPr lang="fr-BE" sz="1600" b="1" dirty="0"/>
          </a:p>
          <a:p>
            <a:endParaRPr lang="fr-FR" sz="1600" b="1" dirty="0" smtClean="0">
              <a:solidFill>
                <a:srgbClr val="FF0000"/>
              </a:solidFill>
            </a:endParaRPr>
          </a:p>
          <a:p>
            <a:r>
              <a:rPr lang="fr-FR" sz="1600" dirty="0" smtClean="0"/>
              <a:t> </a:t>
            </a:r>
            <a:r>
              <a:rPr lang="fr-FR" sz="1600" dirty="0"/>
              <a:t> </a:t>
            </a:r>
          </a:p>
          <a:p>
            <a:endParaRPr lang="fr-FR" dirty="0"/>
          </a:p>
          <a:p>
            <a:endParaRPr lang="fr-FR" dirty="0"/>
          </a:p>
          <a:p>
            <a:endParaRPr lang="fr-BE" dirty="0" smtClean="0"/>
          </a:p>
          <a:p>
            <a:endParaRPr lang="fr-BE" dirty="0"/>
          </a:p>
        </p:txBody>
      </p:sp>
    </p:spTree>
    <p:extLst>
      <p:ext uri="{BB962C8B-B14F-4D97-AF65-F5344CB8AC3E}">
        <p14:creationId xmlns:p14="http://schemas.microsoft.com/office/powerpoint/2010/main" val="15477438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59632" y="-27384"/>
            <a:ext cx="6912768" cy="1938992"/>
          </a:xfrm>
          <a:prstGeom prst="rect">
            <a:avLst/>
          </a:prstGeom>
          <a:noFill/>
        </p:spPr>
        <p:txBody>
          <a:bodyPr wrap="square" rtlCol="0">
            <a:spAutoFit/>
          </a:bodyPr>
          <a:lstStyle/>
          <a:p>
            <a:pPr algn="ctr"/>
            <a:r>
              <a:rPr lang="fr-FR" sz="4000" b="1" dirty="0">
                <a:solidFill>
                  <a:schemeClr val="tx1">
                    <a:lumMod val="50000"/>
                  </a:schemeClr>
                </a:solidFill>
              </a:rPr>
              <a:t>La problématique du régime </a:t>
            </a:r>
            <a:r>
              <a:rPr lang="fr-FR" sz="4000" b="1" dirty="0" smtClean="0">
                <a:solidFill>
                  <a:schemeClr val="tx1">
                    <a:lumMod val="50000"/>
                  </a:schemeClr>
                </a:solidFill>
              </a:rPr>
              <a:t>linguistique</a:t>
            </a:r>
          </a:p>
          <a:p>
            <a:pPr algn="ctr"/>
            <a:r>
              <a:rPr lang="fr-BE" sz="4000" b="1" dirty="0" smtClean="0">
                <a:solidFill>
                  <a:srgbClr val="002060"/>
                </a:solidFill>
              </a:rPr>
              <a:t>Concours d’entrée EPSO</a:t>
            </a:r>
            <a:endParaRPr lang="fr-FR" sz="4000" b="1" dirty="0">
              <a:solidFill>
                <a:srgbClr val="002060"/>
              </a:solidFill>
            </a:endParaRPr>
          </a:p>
        </p:txBody>
      </p:sp>
      <p:sp>
        <p:nvSpPr>
          <p:cNvPr id="7" name="TextBox 6"/>
          <p:cNvSpPr txBox="1"/>
          <p:nvPr/>
        </p:nvSpPr>
        <p:spPr>
          <a:xfrm>
            <a:off x="251520" y="6198992"/>
            <a:ext cx="3528392" cy="369332"/>
          </a:xfrm>
          <a:prstGeom prst="rect">
            <a:avLst/>
          </a:prstGeom>
          <a:noFill/>
        </p:spPr>
        <p:txBody>
          <a:bodyPr wrap="square" rtlCol="0">
            <a:spAutoFit/>
          </a:bodyPr>
          <a:lstStyle/>
          <a:p>
            <a:r>
              <a:rPr lang="fr-FR" dirty="0" smtClean="0">
                <a:solidFill>
                  <a:schemeClr val="tx1">
                    <a:lumMod val="50000"/>
                  </a:schemeClr>
                </a:solidFill>
              </a:rPr>
              <a:t>Cabinet d’avocats Laffineur</a:t>
            </a:r>
            <a:endParaRPr lang="fr-FR" dirty="0">
              <a:solidFill>
                <a:schemeClr val="tx1">
                  <a:lumMod val="50000"/>
                </a:schemeClr>
              </a:solidFill>
            </a:endParaRPr>
          </a:p>
        </p:txBody>
      </p:sp>
      <p:sp>
        <p:nvSpPr>
          <p:cNvPr id="2" name="Espace réservé du contenu 1"/>
          <p:cNvSpPr>
            <a:spLocks noGrp="1"/>
          </p:cNvSpPr>
          <p:nvPr>
            <p:ph idx="1"/>
          </p:nvPr>
        </p:nvSpPr>
        <p:spPr>
          <a:xfrm>
            <a:off x="457200" y="1700808"/>
            <a:ext cx="8229600" cy="4680520"/>
          </a:xfrm>
        </p:spPr>
        <p:txBody>
          <a:bodyPr/>
          <a:lstStyle/>
          <a:p>
            <a:endParaRPr lang="fr-BE" dirty="0" smtClean="0"/>
          </a:p>
          <a:p>
            <a:pPr marL="0" indent="0">
              <a:buNone/>
            </a:pPr>
            <a:endParaRPr lang="fr-FR" dirty="0"/>
          </a:p>
        </p:txBody>
      </p:sp>
      <p:sp>
        <p:nvSpPr>
          <p:cNvPr id="3" name="Rectangle 2"/>
          <p:cNvSpPr/>
          <p:nvPr/>
        </p:nvSpPr>
        <p:spPr>
          <a:xfrm>
            <a:off x="581924" y="2070139"/>
            <a:ext cx="8280920" cy="3600986"/>
          </a:xfrm>
          <a:prstGeom prst="rect">
            <a:avLst/>
          </a:prstGeom>
        </p:spPr>
        <p:txBody>
          <a:bodyPr wrap="square">
            <a:spAutoFit/>
          </a:bodyPr>
          <a:lstStyle/>
          <a:p>
            <a:endParaRPr lang="fr-BE" b="1" dirty="0"/>
          </a:p>
          <a:p>
            <a:endParaRPr lang="fr-BE" sz="2400" dirty="0"/>
          </a:p>
          <a:p>
            <a:pPr algn="ctr"/>
            <a:r>
              <a:rPr lang="fr-BE" sz="2400" b="1" dirty="0" smtClean="0">
                <a:solidFill>
                  <a:schemeClr val="accent5">
                    <a:lumMod val="10000"/>
                  </a:schemeClr>
                </a:solidFill>
              </a:rPr>
              <a:t>Régime actuel </a:t>
            </a:r>
          </a:p>
          <a:p>
            <a:pPr marL="285750" indent="-285750" algn="just">
              <a:buFont typeface="Wingdings" panose="05000000000000000000" pitchFamily="2" charset="2"/>
              <a:buChar char="§"/>
            </a:pPr>
            <a:endParaRPr lang="fr-BE" dirty="0">
              <a:solidFill>
                <a:schemeClr val="accent5">
                  <a:lumMod val="10000"/>
                </a:schemeClr>
              </a:solidFill>
            </a:endParaRPr>
          </a:p>
          <a:p>
            <a:pPr marL="285750" indent="-285750" algn="just">
              <a:buFont typeface="Wingdings" panose="05000000000000000000" pitchFamily="2" charset="2"/>
              <a:buChar char="§"/>
            </a:pPr>
            <a:r>
              <a:rPr lang="en-GB" dirty="0" smtClean="0">
                <a:solidFill>
                  <a:schemeClr val="accent5">
                    <a:lumMod val="10000"/>
                  </a:schemeClr>
                </a:solidFill>
              </a:rPr>
              <a:t>AVIS </a:t>
            </a:r>
            <a:r>
              <a:rPr lang="en-GB" dirty="0">
                <a:solidFill>
                  <a:schemeClr val="accent5">
                    <a:lumMod val="10000"/>
                  </a:schemeClr>
                </a:solidFill>
              </a:rPr>
              <a:t>DE CONCOURS GÉNÉRAL EPSO/AD/338/17 </a:t>
            </a:r>
            <a:r>
              <a:rPr lang="en-GB" dirty="0" err="1">
                <a:solidFill>
                  <a:schemeClr val="accent5">
                    <a:lumMod val="10000"/>
                  </a:schemeClr>
                </a:solidFill>
              </a:rPr>
              <a:t>Administrateurs</a:t>
            </a:r>
            <a:r>
              <a:rPr lang="en-GB" dirty="0">
                <a:solidFill>
                  <a:schemeClr val="accent5">
                    <a:lumMod val="10000"/>
                  </a:schemeClr>
                </a:solidFill>
              </a:rPr>
              <a:t> (AD 5) (2017/C 099 A/01)</a:t>
            </a:r>
            <a:r>
              <a:rPr lang="fr-BE" dirty="0" smtClean="0">
                <a:solidFill>
                  <a:schemeClr val="accent5">
                    <a:lumMod val="10000"/>
                  </a:schemeClr>
                </a:solidFill>
              </a:rPr>
              <a:t> </a:t>
            </a:r>
            <a:r>
              <a:rPr lang="fr-BE" dirty="0" smtClean="0">
                <a:solidFill>
                  <a:schemeClr val="accent5">
                    <a:lumMod val="10000"/>
                  </a:schemeClr>
                </a:solidFill>
              </a:rPr>
              <a:t>: choix de </a:t>
            </a:r>
            <a:r>
              <a:rPr lang="fr-BE" dirty="0" smtClean="0">
                <a:solidFill>
                  <a:schemeClr val="accent5">
                    <a:lumMod val="10000"/>
                  </a:schemeClr>
                </a:solidFill>
              </a:rPr>
              <a:t>LV2 parmi les 5 langues les plus choisies par les candidats</a:t>
            </a:r>
          </a:p>
          <a:p>
            <a:pPr marL="285750" indent="-285750" algn="just">
              <a:buFont typeface="Wingdings" panose="05000000000000000000" pitchFamily="2" charset="2"/>
              <a:buChar char="§"/>
            </a:pPr>
            <a:endParaRPr lang="fr-BE" dirty="0">
              <a:solidFill>
                <a:schemeClr val="accent5">
                  <a:lumMod val="10000"/>
                </a:schemeClr>
              </a:solidFill>
            </a:endParaRPr>
          </a:p>
          <a:p>
            <a:pPr marL="285750" indent="-285750" algn="just">
              <a:buFont typeface="Wingdings" panose="05000000000000000000" pitchFamily="2" charset="2"/>
              <a:buChar char="§"/>
            </a:pPr>
            <a:r>
              <a:rPr lang="fr-BE" dirty="0">
                <a:solidFill>
                  <a:schemeClr val="accent5">
                    <a:lumMod val="10000"/>
                  </a:schemeClr>
                </a:solidFill>
              </a:rPr>
              <a:t>Concours spécifique - Intérêt du service: EPSO limite concours à une seule langue : ex : ANG </a:t>
            </a:r>
            <a:r>
              <a:rPr lang="fr-BE" dirty="0" smtClean="0">
                <a:solidFill>
                  <a:schemeClr val="accent5">
                    <a:lumMod val="10000"/>
                  </a:schemeClr>
                </a:solidFill>
              </a:rPr>
              <a:t>(Finance) – ANG+FRA (services médicaux) – ESP +POR (RP Amérique Latine)</a:t>
            </a:r>
            <a:endParaRPr lang="fr-BE" dirty="0">
              <a:solidFill>
                <a:schemeClr val="accent5">
                  <a:lumMod val="10000"/>
                </a:schemeClr>
              </a:solidFill>
            </a:endParaRPr>
          </a:p>
          <a:p>
            <a:pPr marL="285750" indent="-285750" algn="just">
              <a:buFont typeface="Wingdings" panose="05000000000000000000" pitchFamily="2" charset="2"/>
              <a:buChar char="§"/>
            </a:pPr>
            <a:endParaRPr lang="fr-FR" b="1" dirty="0" smtClean="0">
              <a:solidFill>
                <a:schemeClr val="accent5">
                  <a:lumMod val="10000"/>
                </a:schemeClr>
              </a:solidFill>
            </a:endParaRPr>
          </a:p>
        </p:txBody>
      </p:sp>
    </p:spTree>
    <p:extLst>
      <p:ext uri="{BB962C8B-B14F-4D97-AF65-F5344CB8AC3E}">
        <p14:creationId xmlns:p14="http://schemas.microsoft.com/office/powerpoint/2010/main" val="16120340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59632" y="-27384"/>
            <a:ext cx="6912768" cy="2554545"/>
          </a:xfrm>
          <a:prstGeom prst="rect">
            <a:avLst/>
          </a:prstGeom>
          <a:noFill/>
        </p:spPr>
        <p:txBody>
          <a:bodyPr wrap="square" rtlCol="0">
            <a:spAutoFit/>
          </a:bodyPr>
          <a:lstStyle/>
          <a:p>
            <a:pPr algn="ctr"/>
            <a:r>
              <a:rPr lang="fr-FR" sz="4000" b="1" dirty="0">
                <a:solidFill>
                  <a:schemeClr val="tx1">
                    <a:lumMod val="50000"/>
                  </a:schemeClr>
                </a:solidFill>
              </a:rPr>
              <a:t>La problématique du régime </a:t>
            </a:r>
            <a:r>
              <a:rPr lang="fr-FR" sz="4000" b="1" dirty="0" smtClean="0">
                <a:solidFill>
                  <a:schemeClr val="tx1">
                    <a:lumMod val="50000"/>
                  </a:schemeClr>
                </a:solidFill>
              </a:rPr>
              <a:t>linguistique</a:t>
            </a:r>
          </a:p>
          <a:p>
            <a:pPr algn="ctr"/>
            <a:r>
              <a:rPr lang="fr-BE" sz="4000" b="1" dirty="0" smtClean="0">
                <a:solidFill>
                  <a:srgbClr val="002060"/>
                </a:solidFill>
              </a:rPr>
              <a:t>Conclusion</a:t>
            </a:r>
          </a:p>
          <a:p>
            <a:pPr algn="ctr"/>
            <a:r>
              <a:rPr lang="fr-BE" sz="4000" b="1" dirty="0" smtClean="0">
                <a:solidFill>
                  <a:srgbClr val="002060"/>
                </a:solidFill>
              </a:rPr>
              <a:t>Concours EPSO</a:t>
            </a:r>
            <a:endParaRPr lang="fr-FR" sz="4000" b="1" dirty="0">
              <a:solidFill>
                <a:srgbClr val="002060"/>
              </a:solidFill>
            </a:endParaRPr>
          </a:p>
        </p:txBody>
      </p:sp>
      <p:sp>
        <p:nvSpPr>
          <p:cNvPr id="7" name="TextBox 6"/>
          <p:cNvSpPr txBox="1"/>
          <p:nvPr/>
        </p:nvSpPr>
        <p:spPr>
          <a:xfrm>
            <a:off x="251520" y="6198992"/>
            <a:ext cx="3528392" cy="369332"/>
          </a:xfrm>
          <a:prstGeom prst="rect">
            <a:avLst/>
          </a:prstGeom>
          <a:noFill/>
        </p:spPr>
        <p:txBody>
          <a:bodyPr wrap="square" rtlCol="0">
            <a:spAutoFit/>
          </a:bodyPr>
          <a:lstStyle/>
          <a:p>
            <a:r>
              <a:rPr lang="fr-FR" dirty="0" smtClean="0">
                <a:solidFill>
                  <a:schemeClr val="tx1">
                    <a:lumMod val="50000"/>
                  </a:schemeClr>
                </a:solidFill>
              </a:rPr>
              <a:t>Cabinet d’avocats Laffineur</a:t>
            </a:r>
            <a:endParaRPr lang="fr-FR" dirty="0">
              <a:solidFill>
                <a:schemeClr val="tx1">
                  <a:lumMod val="50000"/>
                </a:schemeClr>
              </a:solidFill>
            </a:endParaRPr>
          </a:p>
        </p:txBody>
      </p:sp>
      <p:sp>
        <p:nvSpPr>
          <p:cNvPr id="2" name="Espace réservé du contenu 1"/>
          <p:cNvSpPr>
            <a:spLocks noGrp="1"/>
          </p:cNvSpPr>
          <p:nvPr>
            <p:ph idx="1"/>
          </p:nvPr>
        </p:nvSpPr>
        <p:spPr>
          <a:xfrm>
            <a:off x="395536" y="2420888"/>
            <a:ext cx="8229600" cy="4680520"/>
          </a:xfrm>
        </p:spPr>
        <p:txBody>
          <a:bodyPr/>
          <a:lstStyle/>
          <a:p>
            <a:endParaRPr lang="fr-BE" dirty="0" smtClean="0"/>
          </a:p>
          <a:p>
            <a:r>
              <a:rPr lang="fr-BE" sz="2400" b="1" dirty="0" smtClean="0">
                <a:effectLst/>
              </a:rPr>
              <a:t>Victoires italiennes</a:t>
            </a:r>
            <a:endParaRPr lang="fr-BE" sz="2400" b="1" dirty="0">
              <a:effectLst/>
            </a:endParaRPr>
          </a:p>
          <a:p>
            <a:pPr lvl="2"/>
            <a:r>
              <a:rPr lang="fr-BE" dirty="0" smtClean="0">
                <a:effectLst/>
              </a:rPr>
              <a:t>Italie 8 – Commission 0</a:t>
            </a:r>
          </a:p>
          <a:p>
            <a:pPr lvl="2"/>
            <a:r>
              <a:rPr lang="fr-BE" dirty="0" smtClean="0">
                <a:effectLst/>
              </a:rPr>
              <a:t>Victoires à la Pyrrhus?  </a:t>
            </a:r>
            <a:endParaRPr lang="fr-BE" dirty="0">
              <a:effectLst/>
            </a:endParaRPr>
          </a:p>
          <a:p>
            <a:pPr lvl="3"/>
            <a:r>
              <a:rPr lang="fr-BE" sz="2400" dirty="0" smtClean="0">
                <a:effectLst/>
              </a:rPr>
              <a:t>Concours spécifiques: intérêt du service - ANG </a:t>
            </a:r>
            <a:r>
              <a:rPr lang="fr-BE" sz="2400" dirty="0" smtClean="0">
                <a:effectLst/>
              </a:rPr>
              <a:t>reste prédominant – renforcé?</a:t>
            </a:r>
            <a:endParaRPr lang="fr-BE" sz="2400" dirty="0" smtClean="0">
              <a:effectLst/>
            </a:endParaRPr>
          </a:p>
          <a:p>
            <a:pPr lvl="3"/>
            <a:r>
              <a:rPr lang="fr-BE" sz="2400" dirty="0" smtClean="0">
                <a:effectLst/>
              </a:rPr>
              <a:t>5 langues : ANG, FRA, ALL, ESP (NL? ITA?)</a:t>
            </a:r>
          </a:p>
          <a:p>
            <a:pPr lvl="3"/>
            <a:r>
              <a:rPr lang="fr-BE" sz="2400" dirty="0" smtClean="0">
                <a:effectLst/>
              </a:rPr>
              <a:t>Arrêt </a:t>
            </a:r>
            <a:r>
              <a:rPr lang="fr-BE" sz="2400" dirty="0" smtClean="0">
                <a:effectLst/>
              </a:rPr>
              <a:t>CJUE attendu </a:t>
            </a:r>
            <a:r>
              <a:rPr lang="fr-BE" sz="2400" dirty="0" smtClean="0">
                <a:effectLst/>
              </a:rPr>
              <a:t>en appel </a:t>
            </a:r>
          </a:p>
        </p:txBody>
      </p:sp>
    </p:spTree>
    <p:extLst>
      <p:ext uri="{BB962C8B-B14F-4D97-AF65-F5344CB8AC3E}">
        <p14:creationId xmlns:p14="http://schemas.microsoft.com/office/powerpoint/2010/main" val="30646533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59632" y="-27384"/>
            <a:ext cx="6912768" cy="2062103"/>
          </a:xfrm>
          <a:prstGeom prst="rect">
            <a:avLst/>
          </a:prstGeom>
          <a:noFill/>
        </p:spPr>
        <p:txBody>
          <a:bodyPr wrap="square" rtlCol="0">
            <a:spAutoFit/>
          </a:bodyPr>
          <a:lstStyle/>
          <a:p>
            <a:pPr algn="ctr"/>
            <a:r>
              <a:rPr lang="fr-FR" sz="4000" b="1" dirty="0">
                <a:solidFill>
                  <a:schemeClr val="tx1">
                    <a:lumMod val="50000"/>
                  </a:schemeClr>
                </a:solidFill>
              </a:rPr>
              <a:t>La problématique du régime </a:t>
            </a:r>
            <a:r>
              <a:rPr lang="fr-FR" sz="4000" b="1" dirty="0" smtClean="0">
                <a:solidFill>
                  <a:schemeClr val="tx1">
                    <a:lumMod val="50000"/>
                  </a:schemeClr>
                </a:solidFill>
              </a:rPr>
              <a:t>linguistique</a:t>
            </a:r>
          </a:p>
          <a:p>
            <a:pPr algn="ctr"/>
            <a:r>
              <a:rPr lang="fr-BE" sz="2400" b="1" dirty="0" smtClean="0">
                <a:solidFill>
                  <a:srgbClr val="002060"/>
                </a:solidFill>
              </a:rPr>
              <a:t>Conclusion</a:t>
            </a:r>
          </a:p>
          <a:p>
            <a:pPr algn="ctr"/>
            <a:r>
              <a:rPr lang="fr-BE" sz="2400" b="1" dirty="0" smtClean="0">
                <a:solidFill>
                  <a:srgbClr val="002060"/>
                </a:solidFill>
              </a:rPr>
              <a:t>Statut post-</a:t>
            </a:r>
            <a:r>
              <a:rPr lang="fr-BE" sz="2400" b="1" dirty="0" err="1" smtClean="0">
                <a:solidFill>
                  <a:srgbClr val="002060"/>
                </a:solidFill>
              </a:rPr>
              <a:t>Brexit</a:t>
            </a:r>
            <a:endParaRPr lang="fr-FR" sz="2400" b="1" dirty="0">
              <a:solidFill>
                <a:srgbClr val="002060"/>
              </a:solidFill>
            </a:endParaRPr>
          </a:p>
        </p:txBody>
      </p:sp>
      <p:sp>
        <p:nvSpPr>
          <p:cNvPr id="7" name="TextBox 6"/>
          <p:cNvSpPr txBox="1"/>
          <p:nvPr/>
        </p:nvSpPr>
        <p:spPr>
          <a:xfrm>
            <a:off x="251520" y="6198992"/>
            <a:ext cx="3528392" cy="369332"/>
          </a:xfrm>
          <a:prstGeom prst="rect">
            <a:avLst/>
          </a:prstGeom>
          <a:noFill/>
        </p:spPr>
        <p:txBody>
          <a:bodyPr wrap="square" rtlCol="0">
            <a:spAutoFit/>
          </a:bodyPr>
          <a:lstStyle/>
          <a:p>
            <a:r>
              <a:rPr lang="fr-FR" dirty="0" smtClean="0">
                <a:solidFill>
                  <a:schemeClr val="tx1">
                    <a:lumMod val="50000"/>
                  </a:schemeClr>
                </a:solidFill>
              </a:rPr>
              <a:t>Cabinet d’avocats Laffineur</a:t>
            </a:r>
            <a:endParaRPr lang="fr-FR" dirty="0">
              <a:solidFill>
                <a:schemeClr val="tx1">
                  <a:lumMod val="50000"/>
                </a:schemeClr>
              </a:solidFill>
            </a:endParaRPr>
          </a:p>
        </p:txBody>
      </p:sp>
      <p:sp>
        <p:nvSpPr>
          <p:cNvPr id="2" name="Espace réservé du contenu 1"/>
          <p:cNvSpPr>
            <a:spLocks noGrp="1"/>
          </p:cNvSpPr>
          <p:nvPr>
            <p:ph idx="1"/>
          </p:nvPr>
        </p:nvSpPr>
        <p:spPr>
          <a:xfrm>
            <a:off x="457200" y="1700808"/>
            <a:ext cx="8229600" cy="5157192"/>
          </a:xfrm>
        </p:spPr>
        <p:txBody>
          <a:bodyPr/>
          <a:lstStyle/>
          <a:p>
            <a:endParaRPr lang="fr-BE" dirty="0" smtClean="0"/>
          </a:p>
          <a:p>
            <a:r>
              <a:rPr lang="fr-BE" sz="1800" b="1" dirty="0" smtClean="0">
                <a:effectLst/>
              </a:rPr>
              <a:t>Le </a:t>
            </a:r>
            <a:r>
              <a:rPr lang="fr-BE" sz="1800" b="1" dirty="0" err="1" smtClean="0">
                <a:effectLst/>
              </a:rPr>
              <a:t>Brexit</a:t>
            </a:r>
            <a:r>
              <a:rPr lang="fr-BE" sz="1800" b="1" dirty="0" smtClean="0">
                <a:effectLst/>
              </a:rPr>
              <a:t> </a:t>
            </a:r>
            <a:r>
              <a:rPr lang="fr-BE" sz="1800" b="1" dirty="0">
                <a:effectLst/>
              </a:rPr>
              <a:t>affaiblit-il l’anglais ou le </a:t>
            </a:r>
            <a:r>
              <a:rPr lang="fr-BE" sz="1800" b="1" dirty="0" smtClean="0">
                <a:effectLst/>
              </a:rPr>
              <a:t>renforce-t-il au sein des instituions de l’UE?</a:t>
            </a:r>
            <a:endParaRPr lang="fr-BE" sz="1800" b="1" dirty="0">
              <a:effectLst/>
            </a:endParaRPr>
          </a:p>
          <a:p>
            <a:pPr lvl="2"/>
            <a:r>
              <a:rPr lang="fr-BE" sz="2000" dirty="0" smtClean="0">
                <a:effectLst/>
              </a:rPr>
              <a:t>ANG </a:t>
            </a:r>
            <a:r>
              <a:rPr lang="fr-BE" sz="2000" dirty="0" smtClean="0">
                <a:effectLst/>
              </a:rPr>
              <a:t>perçue comme </a:t>
            </a:r>
            <a:r>
              <a:rPr lang="fr-BE" sz="2000" dirty="0" smtClean="0">
                <a:effectLst/>
              </a:rPr>
              <a:t>langue « neutre »?</a:t>
            </a:r>
          </a:p>
          <a:p>
            <a:pPr lvl="2"/>
            <a:r>
              <a:rPr lang="fr-BE" sz="2000" dirty="0" smtClean="0">
                <a:effectLst/>
              </a:rPr>
              <a:t>Coûts du multilinguisme v. coûts de l’unilinguisme</a:t>
            </a:r>
          </a:p>
          <a:p>
            <a:pPr lvl="2"/>
            <a:r>
              <a:rPr lang="fr-BE" sz="2000" dirty="0" smtClean="0">
                <a:effectLst/>
              </a:rPr>
              <a:t>CJUE : FR langue de travail interne plutôt renforcé mais contentieux droit de la concurrence </a:t>
            </a:r>
            <a:r>
              <a:rPr lang="fr-BE" sz="2000" dirty="0" err="1" smtClean="0">
                <a:effectLst/>
              </a:rPr>
              <a:t>passera-t-il</a:t>
            </a:r>
            <a:r>
              <a:rPr lang="fr-BE" sz="2000" dirty="0" smtClean="0">
                <a:effectLst/>
              </a:rPr>
              <a:t> à l’anglais? </a:t>
            </a:r>
          </a:p>
          <a:p>
            <a:pPr lvl="2"/>
            <a:r>
              <a:rPr lang="fr-BE" sz="2000" dirty="0" smtClean="0">
                <a:effectLst/>
              </a:rPr>
              <a:t>Facteurs </a:t>
            </a:r>
            <a:r>
              <a:rPr lang="fr-BE" sz="2000" dirty="0" smtClean="0">
                <a:effectLst/>
              </a:rPr>
              <a:t>exogènes peuvent-ils avoir une influence?</a:t>
            </a:r>
            <a:endParaRPr lang="fr-BE" sz="2000" dirty="0" smtClean="0">
              <a:effectLst/>
            </a:endParaRPr>
          </a:p>
          <a:p>
            <a:pPr lvl="3"/>
            <a:r>
              <a:rPr lang="fr-BE" sz="1800" dirty="0">
                <a:effectLst/>
              </a:rPr>
              <a:t>Tribunal de Commerce de Paris : </a:t>
            </a:r>
            <a:r>
              <a:rPr lang="fr-BE" sz="1800" dirty="0" smtClean="0">
                <a:effectLst/>
              </a:rPr>
              <a:t>chambres anglophones</a:t>
            </a:r>
            <a:endParaRPr lang="fr-BE" sz="1800" dirty="0">
              <a:effectLst/>
            </a:endParaRPr>
          </a:p>
          <a:p>
            <a:pPr lvl="3"/>
            <a:r>
              <a:rPr lang="fr-FR" sz="1800" dirty="0">
                <a:effectLst/>
              </a:rPr>
              <a:t>Brussels International Business </a:t>
            </a:r>
            <a:r>
              <a:rPr lang="fr-FR" sz="1800" dirty="0" smtClean="0">
                <a:effectLst/>
              </a:rPr>
              <a:t>Court</a:t>
            </a:r>
            <a:endParaRPr lang="fr-FR" sz="1800" dirty="0">
              <a:effectLst/>
            </a:endParaRPr>
          </a:p>
          <a:p>
            <a:pPr lvl="3"/>
            <a:r>
              <a:rPr lang="fr-FR" sz="1800" dirty="0">
                <a:effectLst/>
              </a:rPr>
              <a:t>Macron </a:t>
            </a:r>
            <a:r>
              <a:rPr lang="fr-FR" sz="1800" i="1" dirty="0">
                <a:effectLst/>
              </a:rPr>
              <a:t>« </a:t>
            </a:r>
            <a:r>
              <a:rPr lang="fr-FR" sz="1800" i="1" dirty="0" err="1">
                <a:effectLst/>
              </a:rPr>
              <a:t>Make</a:t>
            </a:r>
            <a:r>
              <a:rPr lang="fr-FR" sz="1800" i="1" dirty="0">
                <a:effectLst/>
              </a:rPr>
              <a:t> </a:t>
            </a:r>
            <a:r>
              <a:rPr lang="fr-FR" sz="1800" i="1" dirty="0" err="1">
                <a:effectLst/>
              </a:rPr>
              <a:t>our</a:t>
            </a:r>
            <a:r>
              <a:rPr lang="fr-FR" sz="1800" i="1" dirty="0">
                <a:effectLst/>
              </a:rPr>
              <a:t> </a:t>
            </a:r>
            <a:r>
              <a:rPr lang="fr-FR" sz="1800" i="1" dirty="0" err="1">
                <a:effectLst/>
              </a:rPr>
              <a:t>planet</a:t>
            </a:r>
            <a:r>
              <a:rPr lang="fr-FR" sz="1800" i="1" dirty="0">
                <a:effectLst/>
              </a:rPr>
              <a:t> </a:t>
            </a:r>
            <a:r>
              <a:rPr lang="fr-FR" sz="1800" i="1" dirty="0" err="1">
                <a:effectLst/>
              </a:rPr>
              <a:t>great</a:t>
            </a:r>
            <a:r>
              <a:rPr lang="fr-FR" sz="1800" i="1" dirty="0">
                <a:effectLst/>
              </a:rPr>
              <a:t> </a:t>
            </a:r>
            <a:r>
              <a:rPr lang="fr-FR" sz="1800" i="1" dirty="0" err="1">
                <a:effectLst/>
              </a:rPr>
              <a:t>again</a:t>
            </a:r>
            <a:r>
              <a:rPr lang="fr-FR" sz="1800" i="1" dirty="0">
                <a:effectLst/>
              </a:rPr>
              <a:t> » </a:t>
            </a:r>
            <a:r>
              <a:rPr lang="fr-FR" sz="1800" dirty="0">
                <a:effectLst/>
              </a:rPr>
              <a:t>- site unilingue – lien vers </a:t>
            </a:r>
            <a:r>
              <a:rPr lang="fr-FR" sz="1800" dirty="0" smtClean="0">
                <a:effectLst/>
              </a:rPr>
              <a:t>l’Elysée</a:t>
            </a:r>
            <a:endParaRPr lang="fr-BE" sz="1800" b="1" dirty="0" smtClean="0">
              <a:effectLst/>
            </a:endParaRPr>
          </a:p>
        </p:txBody>
      </p:sp>
    </p:spTree>
    <p:extLst>
      <p:ext uri="{BB962C8B-B14F-4D97-AF65-F5344CB8AC3E}">
        <p14:creationId xmlns:p14="http://schemas.microsoft.com/office/powerpoint/2010/main" val="17312976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27584" y="4581128"/>
            <a:ext cx="7772400" cy="1872208"/>
          </a:xfrm>
        </p:spPr>
        <p:txBody>
          <a:bodyPr>
            <a:normAutofit/>
          </a:bodyPr>
          <a:lstStyle/>
          <a:p>
            <a:endParaRPr lang="en-GB" b="1" dirty="0">
              <a:solidFill>
                <a:schemeClr val="tx1">
                  <a:lumMod val="50000"/>
                </a:schemeClr>
              </a:solidFill>
              <a:effectLst/>
            </a:endParaRPr>
          </a:p>
          <a:p>
            <a:r>
              <a:rPr lang="en-GB" sz="1300" b="1" dirty="0" err="1" smtClean="0">
                <a:solidFill>
                  <a:schemeClr val="tx1">
                    <a:lumMod val="50000"/>
                  </a:schemeClr>
                </a:solidFill>
                <a:effectLst/>
              </a:rPr>
              <a:t>Délégation</a:t>
            </a:r>
            <a:r>
              <a:rPr lang="en-GB" sz="1300" b="1" dirty="0" smtClean="0">
                <a:solidFill>
                  <a:schemeClr val="tx1">
                    <a:lumMod val="50000"/>
                  </a:schemeClr>
                </a:solidFill>
                <a:effectLst/>
              </a:rPr>
              <a:t> des </a:t>
            </a:r>
            <a:r>
              <a:rPr lang="en-GB" sz="1300" b="1" dirty="0" err="1" smtClean="0">
                <a:solidFill>
                  <a:schemeClr val="tx1">
                    <a:lumMod val="50000"/>
                  </a:schemeClr>
                </a:solidFill>
                <a:effectLst/>
              </a:rPr>
              <a:t>Barreaux</a:t>
            </a:r>
            <a:r>
              <a:rPr lang="en-GB" sz="1300" b="1" dirty="0" smtClean="0">
                <a:solidFill>
                  <a:schemeClr val="tx1">
                    <a:lumMod val="50000"/>
                  </a:schemeClr>
                </a:solidFill>
                <a:effectLst/>
              </a:rPr>
              <a:t> de France, Bruxelles le 13 </a:t>
            </a:r>
            <a:r>
              <a:rPr lang="en-GB" sz="1300" b="1" dirty="0" err="1" smtClean="0">
                <a:solidFill>
                  <a:schemeClr val="tx1">
                    <a:lumMod val="50000"/>
                  </a:schemeClr>
                </a:solidFill>
                <a:effectLst/>
              </a:rPr>
              <a:t>octobre</a:t>
            </a:r>
            <a:r>
              <a:rPr lang="en-GB" sz="1300" b="1" dirty="0" smtClean="0">
                <a:solidFill>
                  <a:schemeClr val="tx1">
                    <a:lumMod val="50000"/>
                  </a:schemeClr>
                </a:solidFill>
                <a:effectLst/>
              </a:rPr>
              <a:t> 2017</a:t>
            </a:r>
          </a:p>
          <a:p>
            <a:r>
              <a:rPr lang="en-GB" sz="1300" b="1" dirty="0" smtClean="0">
                <a:solidFill>
                  <a:schemeClr val="tx1">
                    <a:lumMod val="50000"/>
                  </a:schemeClr>
                </a:solidFill>
                <a:effectLst/>
              </a:rPr>
              <a:t>Jean-Luc Laffineur</a:t>
            </a:r>
            <a:endParaRPr lang="fr-FR" sz="1300" b="1" dirty="0">
              <a:solidFill>
                <a:schemeClr val="tx1">
                  <a:lumMod val="50000"/>
                </a:schemeClr>
              </a:solidFill>
              <a:effectLst/>
            </a:endParaRPr>
          </a:p>
        </p:txBody>
      </p:sp>
      <p:sp>
        <p:nvSpPr>
          <p:cNvPr id="2" name="Title 1"/>
          <p:cNvSpPr>
            <a:spLocks noGrp="1"/>
          </p:cNvSpPr>
          <p:nvPr>
            <p:ph type="ctrTitle"/>
          </p:nvPr>
        </p:nvSpPr>
        <p:spPr>
          <a:xfrm>
            <a:off x="827584" y="692696"/>
            <a:ext cx="7772400" cy="4248472"/>
          </a:xfrm>
        </p:spPr>
        <p:txBody>
          <a:bodyPr>
            <a:noAutofit/>
          </a:bodyPr>
          <a:lstStyle/>
          <a:p>
            <a:pPr algn="ctr"/>
            <a:r>
              <a:rPr lang="fr-FR" sz="4000" b="1" dirty="0" smtClean="0">
                <a:solidFill>
                  <a:schemeClr val="tx1">
                    <a:lumMod val="50000"/>
                  </a:schemeClr>
                </a:solidFill>
                <a:effectLst/>
              </a:rPr>
              <a:t>FONCTION PUBLIQUE EUROPEENNE</a:t>
            </a:r>
            <a:br>
              <a:rPr lang="fr-FR" sz="4000" b="1" dirty="0" smtClean="0">
                <a:solidFill>
                  <a:schemeClr val="tx1">
                    <a:lumMod val="50000"/>
                  </a:schemeClr>
                </a:solidFill>
                <a:effectLst/>
              </a:rPr>
            </a:br>
            <a:r>
              <a:rPr lang="fr-FR" sz="4000" b="1" dirty="0">
                <a:solidFill>
                  <a:schemeClr val="tx1">
                    <a:lumMod val="50000"/>
                  </a:schemeClr>
                </a:solidFill>
                <a:effectLst/>
              </a:rPr>
              <a:t/>
            </a:r>
            <a:br>
              <a:rPr lang="fr-FR" sz="4000" b="1" dirty="0">
                <a:solidFill>
                  <a:schemeClr val="tx1">
                    <a:lumMod val="50000"/>
                  </a:schemeClr>
                </a:solidFill>
                <a:effectLst/>
              </a:rPr>
            </a:br>
            <a:r>
              <a:rPr lang="fr-FR" sz="4000" b="1" dirty="0" smtClean="0">
                <a:solidFill>
                  <a:schemeClr val="tx1">
                    <a:lumMod val="50000"/>
                  </a:schemeClr>
                </a:solidFill>
                <a:effectLst/>
              </a:rPr>
              <a:t>Questions d’actualité</a:t>
            </a:r>
            <a:br>
              <a:rPr lang="fr-FR" sz="4000" b="1" dirty="0" smtClean="0">
                <a:solidFill>
                  <a:schemeClr val="tx1">
                    <a:lumMod val="50000"/>
                  </a:schemeClr>
                </a:solidFill>
                <a:effectLst/>
              </a:rPr>
            </a:br>
            <a:r>
              <a:rPr lang="fr-FR" sz="4000" b="1" dirty="0">
                <a:solidFill>
                  <a:schemeClr val="tx1">
                    <a:lumMod val="50000"/>
                  </a:schemeClr>
                </a:solidFill>
                <a:effectLst/>
              </a:rPr>
              <a:t/>
            </a:r>
            <a:br>
              <a:rPr lang="fr-FR" sz="4000" b="1" dirty="0">
                <a:solidFill>
                  <a:schemeClr val="tx1">
                    <a:lumMod val="50000"/>
                  </a:schemeClr>
                </a:solidFill>
                <a:effectLst/>
              </a:rPr>
            </a:br>
            <a:r>
              <a:rPr lang="fr-FR" sz="4000" b="1" dirty="0" smtClean="0">
                <a:solidFill>
                  <a:schemeClr val="tx1">
                    <a:lumMod val="50000"/>
                  </a:schemeClr>
                </a:solidFill>
                <a:effectLst/>
              </a:rPr>
              <a:t>La problématique du régime linguistique</a:t>
            </a:r>
            <a:endParaRPr lang="fr-FR" sz="4000" b="1" dirty="0">
              <a:solidFill>
                <a:schemeClr val="tx1">
                  <a:lumMod val="50000"/>
                </a:schemeClr>
              </a:solidFill>
              <a:effectLst/>
            </a:endParaRPr>
          </a:p>
        </p:txBody>
      </p:sp>
      <p:sp>
        <p:nvSpPr>
          <p:cNvPr id="4" name="TextBox 3"/>
          <p:cNvSpPr txBox="1"/>
          <p:nvPr/>
        </p:nvSpPr>
        <p:spPr>
          <a:xfrm>
            <a:off x="251520" y="6198992"/>
            <a:ext cx="3528392" cy="369332"/>
          </a:xfrm>
          <a:prstGeom prst="rect">
            <a:avLst/>
          </a:prstGeom>
          <a:noFill/>
        </p:spPr>
        <p:txBody>
          <a:bodyPr wrap="square" rtlCol="0">
            <a:spAutoFit/>
          </a:bodyPr>
          <a:lstStyle/>
          <a:p>
            <a:r>
              <a:rPr lang="fr-FR" dirty="0" smtClean="0"/>
              <a:t>Cabinet d’avocats Laffineur</a:t>
            </a:r>
            <a:endParaRPr lang="fr-FR" dirty="0"/>
          </a:p>
        </p:txBody>
      </p:sp>
    </p:spTree>
    <p:extLst>
      <p:ext uri="{BB962C8B-B14F-4D97-AF65-F5344CB8AC3E}">
        <p14:creationId xmlns:p14="http://schemas.microsoft.com/office/powerpoint/2010/main" val="38802066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59632" y="-27384"/>
            <a:ext cx="6912768" cy="1323439"/>
          </a:xfrm>
          <a:prstGeom prst="rect">
            <a:avLst/>
          </a:prstGeom>
          <a:noFill/>
        </p:spPr>
        <p:txBody>
          <a:bodyPr wrap="square" rtlCol="0">
            <a:spAutoFit/>
          </a:bodyPr>
          <a:lstStyle/>
          <a:p>
            <a:pPr algn="ctr"/>
            <a:r>
              <a:rPr lang="fr-FR" sz="4000" b="1" dirty="0">
                <a:solidFill>
                  <a:schemeClr val="tx1">
                    <a:lumMod val="50000"/>
                  </a:schemeClr>
                </a:solidFill>
              </a:rPr>
              <a:t>La problématique du régime linguistique</a:t>
            </a:r>
          </a:p>
        </p:txBody>
      </p:sp>
      <p:sp>
        <p:nvSpPr>
          <p:cNvPr id="7" name="TextBox 6"/>
          <p:cNvSpPr txBox="1"/>
          <p:nvPr/>
        </p:nvSpPr>
        <p:spPr>
          <a:xfrm>
            <a:off x="251520" y="6198992"/>
            <a:ext cx="3528392" cy="369332"/>
          </a:xfrm>
          <a:prstGeom prst="rect">
            <a:avLst/>
          </a:prstGeom>
          <a:noFill/>
        </p:spPr>
        <p:txBody>
          <a:bodyPr wrap="square" rtlCol="0">
            <a:spAutoFit/>
          </a:bodyPr>
          <a:lstStyle/>
          <a:p>
            <a:r>
              <a:rPr lang="fr-FR" dirty="0" smtClean="0">
                <a:solidFill>
                  <a:schemeClr val="tx1">
                    <a:lumMod val="50000"/>
                  </a:schemeClr>
                </a:solidFill>
              </a:rPr>
              <a:t>Cabinet d’avocats Laffineur</a:t>
            </a:r>
            <a:endParaRPr lang="fr-FR" dirty="0">
              <a:solidFill>
                <a:schemeClr val="tx1">
                  <a:lumMod val="50000"/>
                </a:schemeClr>
              </a:solidFill>
            </a:endParaRPr>
          </a:p>
        </p:txBody>
      </p:sp>
      <p:sp>
        <p:nvSpPr>
          <p:cNvPr id="2" name="Espace réservé du contenu 1"/>
          <p:cNvSpPr>
            <a:spLocks noGrp="1"/>
          </p:cNvSpPr>
          <p:nvPr>
            <p:ph idx="1"/>
          </p:nvPr>
        </p:nvSpPr>
        <p:spPr>
          <a:xfrm>
            <a:off x="225136" y="2492896"/>
            <a:ext cx="8229600" cy="4530725"/>
          </a:xfrm>
        </p:spPr>
        <p:txBody>
          <a:bodyPr/>
          <a:lstStyle/>
          <a:p>
            <a:r>
              <a:rPr lang="fr-BE" dirty="0" smtClean="0"/>
              <a:t>Statut actuel et post-</a:t>
            </a:r>
            <a:r>
              <a:rPr lang="fr-BE" dirty="0" err="1" smtClean="0"/>
              <a:t>Brexit</a:t>
            </a:r>
            <a:endParaRPr lang="fr-BE" dirty="0" smtClean="0"/>
          </a:p>
          <a:p>
            <a:endParaRPr lang="fr-BE" dirty="0"/>
          </a:p>
          <a:p>
            <a:r>
              <a:rPr lang="fr-BE" dirty="0" smtClean="0"/>
              <a:t>Concours d’entrée EPSO</a:t>
            </a:r>
          </a:p>
          <a:p>
            <a:endParaRPr lang="fr-BE" dirty="0"/>
          </a:p>
          <a:p>
            <a:pPr marL="0" indent="0">
              <a:buNone/>
            </a:pPr>
            <a:endParaRPr lang="fr-BE" dirty="0"/>
          </a:p>
          <a:p>
            <a:endParaRPr lang="fr-BE" dirty="0"/>
          </a:p>
          <a:p>
            <a:endParaRPr lang="fr-FR" dirty="0"/>
          </a:p>
        </p:txBody>
      </p:sp>
    </p:spTree>
    <p:extLst>
      <p:ext uri="{BB962C8B-B14F-4D97-AF65-F5344CB8AC3E}">
        <p14:creationId xmlns:p14="http://schemas.microsoft.com/office/powerpoint/2010/main" val="4323783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59632" y="-27384"/>
            <a:ext cx="6912768" cy="1938992"/>
          </a:xfrm>
          <a:prstGeom prst="rect">
            <a:avLst/>
          </a:prstGeom>
          <a:noFill/>
        </p:spPr>
        <p:txBody>
          <a:bodyPr wrap="square" rtlCol="0">
            <a:spAutoFit/>
          </a:bodyPr>
          <a:lstStyle/>
          <a:p>
            <a:pPr algn="ctr"/>
            <a:r>
              <a:rPr lang="fr-FR" sz="4000" b="1" dirty="0">
                <a:solidFill>
                  <a:schemeClr val="tx1">
                    <a:lumMod val="50000"/>
                  </a:schemeClr>
                </a:solidFill>
              </a:rPr>
              <a:t>La problématique du régime </a:t>
            </a:r>
            <a:r>
              <a:rPr lang="fr-FR" sz="4000" b="1" dirty="0" smtClean="0">
                <a:solidFill>
                  <a:schemeClr val="tx1">
                    <a:lumMod val="50000"/>
                  </a:schemeClr>
                </a:solidFill>
              </a:rPr>
              <a:t>linguistique</a:t>
            </a:r>
          </a:p>
          <a:p>
            <a:pPr algn="ctr"/>
            <a:r>
              <a:rPr lang="fr-BE" sz="4000" b="1" dirty="0" smtClean="0">
                <a:solidFill>
                  <a:srgbClr val="002060"/>
                </a:solidFill>
              </a:rPr>
              <a:t>Statut actuel</a:t>
            </a:r>
            <a:endParaRPr lang="fr-FR" sz="4000" b="1" dirty="0">
              <a:solidFill>
                <a:srgbClr val="002060"/>
              </a:solidFill>
            </a:endParaRPr>
          </a:p>
        </p:txBody>
      </p:sp>
      <p:sp>
        <p:nvSpPr>
          <p:cNvPr id="7" name="TextBox 6"/>
          <p:cNvSpPr txBox="1"/>
          <p:nvPr/>
        </p:nvSpPr>
        <p:spPr>
          <a:xfrm>
            <a:off x="251520" y="6198992"/>
            <a:ext cx="3528392" cy="369332"/>
          </a:xfrm>
          <a:prstGeom prst="rect">
            <a:avLst/>
          </a:prstGeom>
          <a:noFill/>
        </p:spPr>
        <p:txBody>
          <a:bodyPr wrap="square" rtlCol="0">
            <a:spAutoFit/>
          </a:bodyPr>
          <a:lstStyle/>
          <a:p>
            <a:r>
              <a:rPr lang="fr-FR" dirty="0" smtClean="0">
                <a:solidFill>
                  <a:schemeClr val="tx1">
                    <a:lumMod val="50000"/>
                  </a:schemeClr>
                </a:solidFill>
              </a:rPr>
              <a:t>Cabinet d’avocats Laffineur</a:t>
            </a:r>
            <a:endParaRPr lang="fr-FR" dirty="0">
              <a:solidFill>
                <a:schemeClr val="tx1">
                  <a:lumMod val="50000"/>
                </a:schemeClr>
              </a:solidFill>
            </a:endParaRPr>
          </a:p>
        </p:txBody>
      </p:sp>
      <p:sp>
        <p:nvSpPr>
          <p:cNvPr id="2" name="Espace réservé du contenu 1"/>
          <p:cNvSpPr>
            <a:spLocks noGrp="1"/>
          </p:cNvSpPr>
          <p:nvPr>
            <p:ph idx="1"/>
          </p:nvPr>
        </p:nvSpPr>
        <p:spPr/>
        <p:txBody>
          <a:bodyPr/>
          <a:lstStyle/>
          <a:p>
            <a:endParaRPr lang="fr-BE" dirty="0" smtClean="0"/>
          </a:p>
          <a:p>
            <a:r>
              <a:rPr lang="fr-BE" dirty="0" smtClean="0"/>
              <a:t>PRINCIPE:</a:t>
            </a:r>
          </a:p>
          <a:p>
            <a:pPr lvl="1"/>
            <a:r>
              <a:rPr lang="fr-BE" dirty="0" smtClean="0"/>
              <a:t>Règlement 1/58 : 24 langues officielles </a:t>
            </a:r>
            <a:r>
              <a:rPr lang="fr-BE" u="sng" dirty="0" err="1" smtClean="0"/>
              <a:t>officielles</a:t>
            </a:r>
            <a:r>
              <a:rPr lang="fr-BE" u="sng" dirty="0" smtClean="0"/>
              <a:t> et de travail</a:t>
            </a:r>
          </a:p>
          <a:p>
            <a:r>
              <a:rPr lang="fr-BE" dirty="0" smtClean="0"/>
              <a:t>PRATIQUE</a:t>
            </a:r>
          </a:p>
          <a:p>
            <a:pPr lvl="1"/>
            <a:r>
              <a:rPr lang="fr-BE" dirty="0" smtClean="0"/>
              <a:t>Hégémonie de l’anglais </a:t>
            </a:r>
          </a:p>
          <a:p>
            <a:pPr lvl="1"/>
            <a:r>
              <a:rPr lang="fr-BE" dirty="0" smtClean="0"/>
              <a:t>Résistance du français (CJUE)</a:t>
            </a:r>
          </a:p>
          <a:p>
            <a:pPr lvl="1"/>
            <a:r>
              <a:rPr lang="fr-BE" dirty="0" smtClean="0"/>
              <a:t>Marginalisation des autres langues</a:t>
            </a:r>
          </a:p>
          <a:p>
            <a:endParaRPr lang="fr-BE" dirty="0"/>
          </a:p>
          <a:p>
            <a:endParaRPr lang="fr-FR" dirty="0"/>
          </a:p>
        </p:txBody>
      </p:sp>
    </p:spTree>
    <p:extLst>
      <p:ext uri="{BB962C8B-B14F-4D97-AF65-F5344CB8AC3E}">
        <p14:creationId xmlns:p14="http://schemas.microsoft.com/office/powerpoint/2010/main" val="25866314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59632" y="-27384"/>
            <a:ext cx="6912768" cy="1938992"/>
          </a:xfrm>
          <a:prstGeom prst="rect">
            <a:avLst/>
          </a:prstGeom>
          <a:noFill/>
        </p:spPr>
        <p:txBody>
          <a:bodyPr wrap="square" rtlCol="0">
            <a:spAutoFit/>
          </a:bodyPr>
          <a:lstStyle/>
          <a:p>
            <a:pPr algn="ctr"/>
            <a:r>
              <a:rPr lang="fr-FR" sz="4000" b="1" dirty="0">
                <a:solidFill>
                  <a:schemeClr val="tx1">
                    <a:lumMod val="50000"/>
                  </a:schemeClr>
                </a:solidFill>
              </a:rPr>
              <a:t>La problématique du régime </a:t>
            </a:r>
            <a:r>
              <a:rPr lang="fr-FR" sz="4000" b="1" dirty="0" smtClean="0">
                <a:solidFill>
                  <a:schemeClr val="tx1">
                    <a:lumMod val="50000"/>
                  </a:schemeClr>
                </a:solidFill>
              </a:rPr>
              <a:t>linguistique</a:t>
            </a:r>
          </a:p>
          <a:p>
            <a:pPr algn="ctr"/>
            <a:r>
              <a:rPr lang="fr-BE" sz="4000" b="1" dirty="0" smtClean="0">
                <a:solidFill>
                  <a:srgbClr val="002060"/>
                </a:solidFill>
              </a:rPr>
              <a:t>Statut actuel</a:t>
            </a:r>
            <a:endParaRPr lang="fr-FR" sz="4000" b="1" dirty="0">
              <a:solidFill>
                <a:srgbClr val="002060"/>
              </a:solidFill>
            </a:endParaRPr>
          </a:p>
        </p:txBody>
      </p:sp>
      <p:sp>
        <p:nvSpPr>
          <p:cNvPr id="7" name="TextBox 6"/>
          <p:cNvSpPr txBox="1"/>
          <p:nvPr/>
        </p:nvSpPr>
        <p:spPr>
          <a:xfrm>
            <a:off x="251520" y="6198992"/>
            <a:ext cx="3528392" cy="369332"/>
          </a:xfrm>
          <a:prstGeom prst="rect">
            <a:avLst/>
          </a:prstGeom>
          <a:noFill/>
        </p:spPr>
        <p:txBody>
          <a:bodyPr wrap="square" rtlCol="0">
            <a:spAutoFit/>
          </a:bodyPr>
          <a:lstStyle/>
          <a:p>
            <a:r>
              <a:rPr lang="fr-FR" dirty="0" smtClean="0">
                <a:solidFill>
                  <a:schemeClr val="tx1">
                    <a:lumMod val="50000"/>
                  </a:schemeClr>
                </a:solidFill>
              </a:rPr>
              <a:t>Cabinet d’avocats Laffineur</a:t>
            </a:r>
            <a:endParaRPr lang="fr-FR" dirty="0">
              <a:solidFill>
                <a:schemeClr val="tx1">
                  <a:lumMod val="50000"/>
                </a:schemeClr>
              </a:solidFill>
            </a:endParaRPr>
          </a:p>
        </p:txBody>
      </p:sp>
      <p:sp>
        <p:nvSpPr>
          <p:cNvPr id="2" name="Espace réservé du contenu 1"/>
          <p:cNvSpPr>
            <a:spLocks noGrp="1"/>
          </p:cNvSpPr>
          <p:nvPr>
            <p:ph idx="1"/>
          </p:nvPr>
        </p:nvSpPr>
        <p:spPr/>
        <p:txBody>
          <a:bodyPr/>
          <a:lstStyle/>
          <a:p>
            <a:endParaRPr lang="fr-BE" dirty="0" smtClean="0"/>
          </a:p>
          <a:p>
            <a:r>
              <a:rPr lang="fr-BE" sz="2400" dirty="0" smtClean="0">
                <a:effectLst>
                  <a:outerShdw blurRad="38100" dist="38100" dir="2700000" algn="tl">
                    <a:srgbClr val="000000">
                      <a:alpha val="43137"/>
                    </a:srgbClr>
                  </a:outerShdw>
                </a:effectLst>
              </a:rPr>
              <a:t>Règlement 1/58 (Art. 6) : </a:t>
            </a:r>
            <a:r>
              <a:rPr lang="fr-FR" sz="2400" dirty="0" smtClean="0">
                <a:effectLst>
                  <a:outerShdw blurRad="38100" dist="38100" dir="2700000" algn="tl">
                    <a:srgbClr val="000000">
                      <a:alpha val="43137"/>
                    </a:srgbClr>
                  </a:outerShdw>
                </a:effectLst>
              </a:rPr>
              <a:t>Les </a:t>
            </a:r>
            <a:r>
              <a:rPr lang="fr-FR" sz="2400" dirty="0">
                <a:effectLst>
                  <a:outerShdw blurRad="38100" dist="38100" dir="2700000" algn="tl">
                    <a:srgbClr val="000000">
                      <a:alpha val="43137"/>
                    </a:srgbClr>
                  </a:outerShdw>
                </a:effectLst>
              </a:rPr>
              <a:t>institutions peuvent déterminer les modalités d'application de ce régime linguistique dans leurs règlements </a:t>
            </a:r>
            <a:r>
              <a:rPr lang="fr-FR" sz="2400" dirty="0" smtClean="0">
                <a:effectLst>
                  <a:outerShdw blurRad="38100" dist="38100" dir="2700000" algn="tl">
                    <a:srgbClr val="000000">
                      <a:alpha val="43137"/>
                    </a:srgbClr>
                  </a:outerShdw>
                </a:effectLst>
              </a:rPr>
              <a:t>intérieurs/ règlement </a:t>
            </a:r>
            <a:r>
              <a:rPr lang="fr-FR" sz="2400" dirty="0">
                <a:effectLst>
                  <a:outerShdw blurRad="38100" dist="38100" dir="2700000" algn="tl">
                    <a:srgbClr val="000000">
                      <a:alpha val="43137"/>
                    </a:srgbClr>
                  </a:outerShdw>
                </a:effectLst>
              </a:rPr>
              <a:t>de procédure </a:t>
            </a:r>
            <a:r>
              <a:rPr lang="fr-FR" sz="2400" dirty="0" smtClean="0">
                <a:effectLst>
                  <a:outerShdw blurRad="38100" dist="38100" dir="2700000" algn="tl">
                    <a:srgbClr val="000000">
                      <a:alpha val="43137"/>
                    </a:srgbClr>
                  </a:outerShdw>
                </a:effectLst>
              </a:rPr>
              <a:t>(CJUE). </a:t>
            </a:r>
          </a:p>
          <a:p>
            <a:endParaRPr lang="fr-BE" sz="2400" dirty="0">
              <a:effectLst>
                <a:outerShdw blurRad="38100" dist="38100" dir="2700000" algn="tl">
                  <a:srgbClr val="000000">
                    <a:alpha val="43137"/>
                  </a:srgbClr>
                </a:outerShdw>
              </a:effectLst>
            </a:endParaRPr>
          </a:p>
          <a:p>
            <a:r>
              <a:rPr lang="fr-BE" sz="2400" dirty="0" smtClean="0">
                <a:effectLst>
                  <a:outerShdw blurRad="38100" dist="38100" dir="2700000" algn="tl">
                    <a:srgbClr val="000000">
                      <a:alpha val="43137"/>
                    </a:srgbClr>
                  </a:outerShdw>
                </a:effectLst>
              </a:rPr>
              <a:t>RI du CE, Conseil, PE: aucune disposition sur les langues</a:t>
            </a:r>
          </a:p>
          <a:p>
            <a:pPr marL="0" indent="0">
              <a:buNone/>
            </a:pPr>
            <a:endParaRPr lang="fr-BE" sz="2400" dirty="0" smtClean="0">
              <a:effectLst>
                <a:outerShdw blurRad="38100" dist="38100" dir="2700000" algn="tl">
                  <a:srgbClr val="000000">
                    <a:alpha val="43137"/>
                  </a:srgbClr>
                </a:outerShdw>
              </a:effectLst>
            </a:endParaRPr>
          </a:p>
          <a:p>
            <a:r>
              <a:rPr lang="fr-BE" sz="2400" dirty="0" smtClean="0">
                <a:effectLst>
                  <a:outerShdw blurRad="38100" dist="38100" dir="2700000" algn="tl">
                    <a:srgbClr val="000000">
                      <a:alpha val="43137"/>
                    </a:srgbClr>
                  </a:outerShdw>
                </a:effectLst>
              </a:rPr>
              <a:t>Règlement de procédure de la CJUE : idem</a:t>
            </a:r>
            <a:endParaRPr lang="fr-F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727941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59632" y="-27384"/>
            <a:ext cx="6912768" cy="1938992"/>
          </a:xfrm>
          <a:prstGeom prst="rect">
            <a:avLst/>
          </a:prstGeom>
          <a:noFill/>
        </p:spPr>
        <p:txBody>
          <a:bodyPr wrap="square" rtlCol="0">
            <a:spAutoFit/>
          </a:bodyPr>
          <a:lstStyle/>
          <a:p>
            <a:pPr algn="ctr"/>
            <a:r>
              <a:rPr lang="fr-FR" sz="4000" b="1" dirty="0">
                <a:solidFill>
                  <a:srgbClr val="663300">
                    <a:lumMod val="50000"/>
                  </a:srgbClr>
                </a:solidFill>
              </a:rPr>
              <a:t>La problématique du régime </a:t>
            </a:r>
            <a:r>
              <a:rPr lang="fr-FR" sz="4000" b="1" dirty="0" smtClean="0">
                <a:solidFill>
                  <a:srgbClr val="663300">
                    <a:lumMod val="50000"/>
                  </a:srgbClr>
                </a:solidFill>
              </a:rPr>
              <a:t>linguistique</a:t>
            </a:r>
          </a:p>
          <a:p>
            <a:pPr algn="ctr"/>
            <a:r>
              <a:rPr lang="fr-BE" sz="4000" b="1" dirty="0" smtClean="0">
                <a:solidFill>
                  <a:srgbClr val="002060"/>
                </a:solidFill>
              </a:rPr>
              <a:t>Statut post </a:t>
            </a:r>
            <a:r>
              <a:rPr lang="fr-BE" sz="4000" b="1" dirty="0" err="1" smtClean="0">
                <a:solidFill>
                  <a:srgbClr val="002060"/>
                </a:solidFill>
              </a:rPr>
              <a:t>Brexit</a:t>
            </a:r>
            <a:endParaRPr lang="fr-FR" sz="4000" b="1" dirty="0">
              <a:solidFill>
                <a:srgbClr val="002060"/>
              </a:solidFill>
            </a:endParaRPr>
          </a:p>
        </p:txBody>
      </p:sp>
      <p:sp>
        <p:nvSpPr>
          <p:cNvPr id="7" name="TextBox 6"/>
          <p:cNvSpPr txBox="1"/>
          <p:nvPr/>
        </p:nvSpPr>
        <p:spPr>
          <a:xfrm>
            <a:off x="251520" y="6198992"/>
            <a:ext cx="3528392" cy="369332"/>
          </a:xfrm>
          <a:prstGeom prst="rect">
            <a:avLst/>
          </a:prstGeom>
          <a:noFill/>
        </p:spPr>
        <p:txBody>
          <a:bodyPr wrap="square" rtlCol="0">
            <a:spAutoFit/>
          </a:bodyPr>
          <a:lstStyle/>
          <a:p>
            <a:r>
              <a:rPr lang="fr-FR" dirty="0" smtClean="0">
                <a:solidFill>
                  <a:srgbClr val="663300">
                    <a:lumMod val="50000"/>
                  </a:srgbClr>
                </a:solidFill>
              </a:rPr>
              <a:t>Cabinet d’avocats Laffineur</a:t>
            </a:r>
            <a:endParaRPr lang="fr-FR" dirty="0">
              <a:solidFill>
                <a:srgbClr val="663300">
                  <a:lumMod val="50000"/>
                </a:srgbClr>
              </a:solidFill>
            </a:endParaRPr>
          </a:p>
        </p:txBody>
      </p:sp>
      <p:sp>
        <p:nvSpPr>
          <p:cNvPr id="2" name="Espace réservé du contenu 1"/>
          <p:cNvSpPr>
            <a:spLocks noGrp="1"/>
          </p:cNvSpPr>
          <p:nvPr>
            <p:ph idx="1"/>
          </p:nvPr>
        </p:nvSpPr>
        <p:spPr/>
        <p:txBody>
          <a:bodyPr/>
          <a:lstStyle/>
          <a:p>
            <a:endParaRPr lang="fr-BE" dirty="0" smtClean="0"/>
          </a:p>
          <a:p>
            <a:r>
              <a:rPr lang="fr-BE" sz="2400" dirty="0" smtClean="0"/>
              <a:t>Règlement 1/58 (Art. 8) : «</a:t>
            </a:r>
            <a:r>
              <a:rPr lang="fr-BE" sz="2400" i="1" dirty="0" smtClean="0"/>
              <a:t> </a:t>
            </a:r>
            <a:r>
              <a:rPr lang="fr-FR" sz="2400" i="1" dirty="0" smtClean="0"/>
              <a:t>En </a:t>
            </a:r>
            <a:r>
              <a:rPr lang="fr-FR" sz="2400" i="1" dirty="0"/>
              <a:t>ce qui concerne les </a:t>
            </a:r>
            <a:r>
              <a:rPr lang="fr-FR" sz="2400" i="1" dirty="0">
                <a:solidFill>
                  <a:srgbClr val="FF0000"/>
                </a:solidFill>
              </a:rPr>
              <a:t>États membres où existent plusieurs langues officielles,</a:t>
            </a:r>
            <a:r>
              <a:rPr lang="fr-FR" sz="2400" i="1" dirty="0"/>
              <a:t> l'usage de la langue sera, </a:t>
            </a:r>
            <a:r>
              <a:rPr lang="fr-FR" sz="2400" i="1" u="sng" dirty="0">
                <a:solidFill>
                  <a:srgbClr val="FF0000"/>
                </a:solidFill>
              </a:rPr>
              <a:t>à la demande </a:t>
            </a:r>
            <a:r>
              <a:rPr lang="fr-FR" sz="2400" i="1" dirty="0"/>
              <a:t>de l'État intéressé, déterminé suivant les règles générales découlant de la législation de cet </a:t>
            </a:r>
            <a:r>
              <a:rPr lang="fr-FR" sz="2400" i="1" dirty="0" smtClean="0"/>
              <a:t>État »</a:t>
            </a:r>
            <a:r>
              <a:rPr lang="fr-FR" sz="2400" dirty="0" smtClean="0"/>
              <a:t> </a:t>
            </a:r>
            <a:endParaRPr lang="fr-BE" sz="2400" dirty="0" smtClean="0"/>
          </a:p>
          <a:p>
            <a:r>
              <a:rPr lang="fr-BE" sz="2400" dirty="0" smtClean="0"/>
              <a:t>ANG : langue officielle en IRL, à MLT et au R.U</a:t>
            </a:r>
            <a:endParaRPr lang="fr-BE" sz="2400" dirty="0"/>
          </a:p>
          <a:p>
            <a:r>
              <a:rPr lang="fr-BE" sz="2400" dirty="0" smtClean="0"/>
              <a:t>MLT et IRL ont « notifié » le maltais et </a:t>
            </a:r>
            <a:r>
              <a:rPr lang="fr-BE" sz="2400" dirty="0" smtClean="0"/>
              <a:t>l’irlandais</a:t>
            </a:r>
            <a:endParaRPr lang="fr-BE" sz="2400" dirty="0" smtClean="0"/>
          </a:p>
          <a:p>
            <a:r>
              <a:rPr lang="fr-BE" sz="2400" dirty="0" smtClean="0"/>
              <a:t>ANG ne sera donc plus langue officielle ni de travail de l’UE ?</a:t>
            </a:r>
            <a:endParaRPr lang="fr-BE" sz="2400" dirty="0"/>
          </a:p>
          <a:p>
            <a:endParaRPr lang="fr-FR" dirty="0"/>
          </a:p>
        </p:txBody>
      </p:sp>
    </p:spTree>
    <p:extLst>
      <p:ext uri="{BB962C8B-B14F-4D97-AF65-F5344CB8AC3E}">
        <p14:creationId xmlns:p14="http://schemas.microsoft.com/office/powerpoint/2010/main" val="38936510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59632" y="-27384"/>
            <a:ext cx="6912768" cy="1938992"/>
          </a:xfrm>
          <a:prstGeom prst="rect">
            <a:avLst/>
          </a:prstGeom>
          <a:noFill/>
        </p:spPr>
        <p:txBody>
          <a:bodyPr wrap="square" rtlCol="0">
            <a:spAutoFit/>
          </a:bodyPr>
          <a:lstStyle/>
          <a:p>
            <a:pPr algn="ctr"/>
            <a:r>
              <a:rPr lang="fr-FR" sz="4000" b="1" dirty="0">
                <a:solidFill>
                  <a:schemeClr val="tx1">
                    <a:lumMod val="50000"/>
                  </a:schemeClr>
                </a:solidFill>
              </a:rPr>
              <a:t>La problématique du régime </a:t>
            </a:r>
            <a:r>
              <a:rPr lang="fr-FR" sz="4000" b="1" dirty="0" smtClean="0">
                <a:solidFill>
                  <a:schemeClr val="tx1">
                    <a:lumMod val="50000"/>
                  </a:schemeClr>
                </a:solidFill>
              </a:rPr>
              <a:t>linguistique</a:t>
            </a:r>
          </a:p>
          <a:p>
            <a:pPr algn="ctr"/>
            <a:r>
              <a:rPr lang="fr-BE" sz="4000" b="1" dirty="0" smtClean="0">
                <a:solidFill>
                  <a:srgbClr val="002060"/>
                </a:solidFill>
              </a:rPr>
              <a:t>Statut post </a:t>
            </a:r>
            <a:r>
              <a:rPr lang="fr-BE" sz="4000" b="1" dirty="0" err="1" smtClean="0">
                <a:solidFill>
                  <a:srgbClr val="002060"/>
                </a:solidFill>
              </a:rPr>
              <a:t>Brexit</a:t>
            </a:r>
            <a:endParaRPr lang="fr-FR" sz="4000" b="1" dirty="0">
              <a:solidFill>
                <a:srgbClr val="002060"/>
              </a:solidFill>
            </a:endParaRPr>
          </a:p>
        </p:txBody>
      </p:sp>
      <p:sp>
        <p:nvSpPr>
          <p:cNvPr id="7" name="TextBox 6"/>
          <p:cNvSpPr txBox="1"/>
          <p:nvPr/>
        </p:nvSpPr>
        <p:spPr>
          <a:xfrm>
            <a:off x="251520" y="6198992"/>
            <a:ext cx="3528392" cy="369332"/>
          </a:xfrm>
          <a:prstGeom prst="rect">
            <a:avLst/>
          </a:prstGeom>
          <a:noFill/>
        </p:spPr>
        <p:txBody>
          <a:bodyPr wrap="square" rtlCol="0">
            <a:spAutoFit/>
          </a:bodyPr>
          <a:lstStyle/>
          <a:p>
            <a:r>
              <a:rPr lang="fr-FR" dirty="0" smtClean="0">
                <a:solidFill>
                  <a:schemeClr val="tx1">
                    <a:lumMod val="50000"/>
                  </a:schemeClr>
                </a:solidFill>
              </a:rPr>
              <a:t>Cabinet d’avocats Laffineur</a:t>
            </a:r>
            <a:endParaRPr lang="fr-FR" dirty="0">
              <a:solidFill>
                <a:schemeClr val="tx1">
                  <a:lumMod val="50000"/>
                </a:schemeClr>
              </a:solidFill>
            </a:endParaRPr>
          </a:p>
        </p:txBody>
      </p:sp>
      <p:sp>
        <p:nvSpPr>
          <p:cNvPr id="2" name="Espace réservé du contenu 1"/>
          <p:cNvSpPr>
            <a:spLocks noGrp="1"/>
          </p:cNvSpPr>
          <p:nvPr>
            <p:ph idx="1"/>
          </p:nvPr>
        </p:nvSpPr>
        <p:spPr>
          <a:xfrm>
            <a:off x="457200" y="1700808"/>
            <a:ext cx="8229600" cy="4680520"/>
          </a:xfrm>
        </p:spPr>
        <p:txBody>
          <a:bodyPr/>
          <a:lstStyle/>
          <a:p>
            <a:endParaRPr lang="fr-BE" dirty="0" smtClean="0"/>
          </a:p>
          <a:p>
            <a:r>
              <a:rPr lang="fr-BE" sz="2200" b="1" dirty="0" smtClean="0">
                <a:effectLst/>
              </a:rPr>
              <a:t>Avis </a:t>
            </a:r>
            <a:r>
              <a:rPr lang="fr-BE" sz="2200" b="1" dirty="0">
                <a:effectLst/>
              </a:rPr>
              <a:t>commun</a:t>
            </a:r>
            <a:r>
              <a:rPr lang="fr-BE" sz="2200" dirty="0">
                <a:effectLst/>
              </a:rPr>
              <a:t> </a:t>
            </a:r>
            <a:r>
              <a:rPr lang="fr-BE" sz="2200" b="1" dirty="0" smtClean="0">
                <a:effectLst/>
              </a:rPr>
              <a:t>interne</a:t>
            </a:r>
            <a:r>
              <a:rPr lang="fr-BE" sz="2200" dirty="0" smtClean="0">
                <a:effectLst/>
              </a:rPr>
              <a:t> des </a:t>
            </a:r>
            <a:r>
              <a:rPr lang="fr-BE" sz="2200" dirty="0">
                <a:effectLst/>
              </a:rPr>
              <a:t>services juridiques du PE, de la CE et du Conseil </a:t>
            </a:r>
            <a:r>
              <a:rPr lang="fr-BE" sz="2200" dirty="0" smtClean="0">
                <a:effectLst/>
              </a:rPr>
              <a:t>:les </a:t>
            </a:r>
            <a:r>
              <a:rPr lang="fr-BE" sz="2200" dirty="0">
                <a:effectLst/>
              </a:rPr>
              <a:t>langues </a:t>
            </a:r>
            <a:r>
              <a:rPr lang="fr-BE" sz="2200" dirty="0" smtClean="0">
                <a:effectLst/>
              </a:rPr>
              <a:t>« notifiées » </a:t>
            </a:r>
            <a:r>
              <a:rPr lang="fr-BE" sz="2200" dirty="0">
                <a:effectLst/>
              </a:rPr>
              <a:t>en tant que langues officielles par les Etats membres cessent d’être rattachées à leur Etat membre d’origine dès lors qu’elles ont été notifiées. En conséquence, l’anglais continuerait d’être langue officielle de l’UE car incorporé dans le Règlement 1/58. </a:t>
            </a:r>
            <a:endParaRPr lang="fr-BE" sz="2200" dirty="0" smtClean="0">
              <a:effectLst/>
            </a:endParaRPr>
          </a:p>
          <a:p>
            <a:r>
              <a:rPr lang="fr-BE" sz="2200" dirty="0" smtClean="0">
                <a:effectLst/>
              </a:rPr>
              <a:t>Modification R. 1/58 – </a:t>
            </a:r>
            <a:r>
              <a:rPr lang="fr-BE" sz="2200" b="1" dirty="0" smtClean="0">
                <a:effectLst/>
              </a:rPr>
              <a:t>unanimité </a:t>
            </a:r>
            <a:r>
              <a:rPr lang="fr-BE" sz="2200" dirty="0" smtClean="0">
                <a:effectLst/>
              </a:rPr>
              <a:t>– MLT ou IRL </a:t>
            </a:r>
            <a:r>
              <a:rPr lang="fr-BE" sz="2200" dirty="0" err="1" smtClean="0">
                <a:effectLst/>
              </a:rPr>
              <a:t>notifieront-ils</a:t>
            </a:r>
            <a:r>
              <a:rPr lang="fr-BE" sz="2200" dirty="0" smtClean="0">
                <a:effectLst/>
              </a:rPr>
              <a:t> l’ANG? Est-ce possible sans retirer maltais ou irlandais (Art.8)?</a:t>
            </a:r>
          </a:p>
          <a:p>
            <a:r>
              <a:rPr lang="fr-BE" sz="2200" dirty="0" smtClean="0">
                <a:effectLst/>
              </a:rPr>
              <a:t>R 1/58 empêche-t-il une institution de </a:t>
            </a:r>
            <a:r>
              <a:rPr lang="fr-BE" sz="2200" b="1" dirty="0" smtClean="0">
                <a:effectLst/>
              </a:rPr>
              <a:t>travailler dans une langue non officielle de l’UE? </a:t>
            </a:r>
            <a:endParaRPr lang="fr-BE" sz="2200" b="1" dirty="0" smtClean="0"/>
          </a:p>
          <a:p>
            <a:endParaRPr lang="fr-FR" dirty="0"/>
          </a:p>
        </p:txBody>
      </p:sp>
    </p:spTree>
    <p:extLst>
      <p:ext uri="{BB962C8B-B14F-4D97-AF65-F5344CB8AC3E}">
        <p14:creationId xmlns:p14="http://schemas.microsoft.com/office/powerpoint/2010/main" val="25207716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59632" y="-27384"/>
            <a:ext cx="6912768" cy="1938992"/>
          </a:xfrm>
          <a:prstGeom prst="rect">
            <a:avLst/>
          </a:prstGeom>
          <a:noFill/>
        </p:spPr>
        <p:txBody>
          <a:bodyPr wrap="square" rtlCol="0">
            <a:spAutoFit/>
          </a:bodyPr>
          <a:lstStyle/>
          <a:p>
            <a:pPr algn="ctr"/>
            <a:r>
              <a:rPr lang="fr-FR" sz="4000" b="1" dirty="0">
                <a:solidFill>
                  <a:schemeClr val="tx1">
                    <a:lumMod val="50000"/>
                  </a:schemeClr>
                </a:solidFill>
              </a:rPr>
              <a:t>La problématique du régime </a:t>
            </a:r>
            <a:r>
              <a:rPr lang="fr-FR" sz="4000" b="1" dirty="0" smtClean="0">
                <a:solidFill>
                  <a:schemeClr val="tx1">
                    <a:lumMod val="50000"/>
                  </a:schemeClr>
                </a:solidFill>
              </a:rPr>
              <a:t>linguistique</a:t>
            </a:r>
          </a:p>
          <a:p>
            <a:pPr algn="ctr"/>
            <a:r>
              <a:rPr lang="fr-BE" sz="4000" b="1" dirty="0" smtClean="0">
                <a:solidFill>
                  <a:srgbClr val="002060"/>
                </a:solidFill>
              </a:rPr>
              <a:t>Concours d’entrée EPSO</a:t>
            </a:r>
            <a:endParaRPr lang="fr-FR" sz="4000" b="1" dirty="0">
              <a:solidFill>
                <a:srgbClr val="002060"/>
              </a:solidFill>
            </a:endParaRPr>
          </a:p>
        </p:txBody>
      </p:sp>
      <p:sp>
        <p:nvSpPr>
          <p:cNvPr id="7" name="TextBox 6"/>
          <p:cNvSpPr txBox="1"/>
          <p:nvPr/>
        </p:nvSpPr>
        <p:spPr>
          <a:xfrm>
            <a:off x="251520" y="6198992"/>
            <a:ext cx="3528392" cy="369332"/>
          </a:xfrm>
          <a:prstGeom prst="rect">
            <a:avLst/>
          </a:prstGeom>
          <a:noFill/>
        </p:spPr>
        <p:txBody>
          <a:bodyPr wrap="square" rtlCol="0">
            <a:spAutoFit/>
          </a:bodyPr>
          <a:lstStyle/>
          <a:p>
            <a:r>
              <a:rPr lang="fr-FR" dirty="0" smtClean="0">
                <a:solidFill>
                  <a:schemeClr val="tx1">
                    <a:lumMod val="50000"/>
                  </a:schemeClr>
                </a:solidFill>
              </a:rPr>
              <a:t>Cabinet d’avocats Laffineur</a:t>
            </a:r>
            <a:endParaRPr lang="fr-FR" dirty="0">
              <a:solidFill>
                <a:schemeClr val="tx1">
                  <a:lumMod val="50000"/>
                </a:schemeClr>
              </a:solidFill>
            </a:endParaRPr>
          </a:p>
        </p:txBody>
      </p:sp>
      <p:sp>
        <p:nvSpPr>
          <p:cNvPr id="2" name="Espace réservé du contenu 1"/>
          <p:cNvSpPr>
            <a:spLocks noGrp="1"/>
          </p:cNvSpPr>
          <p:nvPr>
            <p:ph idx="1"/>
          </p:nvPr>
        </p:nvSpPr>
        <p:spPr>
          <a:xfrm>
            <a:off x="457200" y="1700808"/>
            <a:ext cx="8229600" cy="4680520"/>
          </a:xfrm>
        </p:spPr>
        <p:txBody>
          <a:bodyPr/>
          <a:lstStyle/>
          <a:p>
            <a:endParaRPr lang="fr-BE" dirty="0" smtClean="0"/>
          </a:p>
          <a:p>
            <a:pPr marL="0" indent="0">
              <a:buNone/>
            </a:pPr>
            <a:endParaRPr lang="fr-FR" dirty="0"/>
          </a:p>
        </p:txBody>
      </p:sp>
      <p:sp>
        <p:nvSpPr>
          <p:cNvPr id="3" name="Rectangle 2"/>
          <p:cNvSpPr/>
          <p:nvPr/>
        </p:nvSpPr>
        <p:spPr>
          <a:xfrm>
            <a:off x="457200" y="1700808"/>
            <a:ext cx="8837889" cy="6432530"/>
          </a:xfrm>
          <a:prstGeom prst="rect">
            <a:avLst/>
          </a:prstGeom>
        </p:spPr>
        <p:txBody>
          <a:bodyPr wrap="square">
            <a:spAutoFit/>
          </a:bodyPr>
          <a:lstStyle/>
          <a:p>
            <a:pPr algn="ctr"/>
            <a:r>
              <a:rPr lang="fr-BE" b="1" dirty="0" smtClean="0"/>
              <a:t>4 </a:t>
            </a:r>
            <a:r>
              <a:rPr lang="fr-BE" b="1" dirty="0" smtClean="0"/>
              <a:t>problématiques:</a:t>
            </a:r>
          </a:p>
          <a:p>
            <a:endParaRPr lang="fr-BE" b="1" dirty="0"/>
          </a:p>
          <a:p>
            <a:pPr marL="342900" indent="-342900">
              <a:buFont typeface="+mj-lt"/>
              <a:buAutoNum type="arabicPeriod"/>
            </a:pPr>
            <a:r>
              <a:rPr lang="fr-BE" sz="1600" b="1" dirty="0" smtClean="0"/>
              <a:t>Avis de publication des concours : peut-on limiter le nombre de langues dans lesquelles les avis sont publiés?</a:t>
            </a:r>
          </a:p>
          <a:p>
            <a:pPr marL="342900" indent="-342900">
              <a:buFont typeface="+mj-lt"/>
              <a:buAutoNum type="arabicPeriod"/>
            </a:pPr>
            <a:endParaRPr lang="fr-BE" sz="1600" b="1" dirty="0"/>
          </a:p>
          <a:p>
            <a:pPr marL="342900" indent="-342900">
              <a:buFont typeface="+mj-lt"/>
              <a:buAutoNum type="arabicPeriod"/>
            </a:pPr>
            <a:r>
              <a:rPr lang="fr-BE" sz="1600" b="1" dirty="0" smtClean="0"/>
              <a:t>Correspondance avec candidats : peut-on limiter le </a:t>
            </a:r>
            <a:r>
              <a:rPr lang="fr-BE" sz="1600" b="1" dirty="0" smtClean="0"/>
              <a:t>no</a:t>
            </a:r>
            <a:r>
              <a:rPr lang="fr-BE" sz="1600" b="1" dirty="0" smtClean="0"/>
              <a:t>mbre </a:t>
            </a:r>
            <a:r>
              <a:rPr lang="fr-BE" sz="1600" b="1" dirty="0" smtClean="0"/>
              <a:t>des langues de correspondance? </a:t>
            </a:r>
            <a:endParaRPr lang="fr-BE" sz="1600" b="1" dirty="0" smtClean="0"/>
          </a:p>
          <a:p>
            <a:pPr marL="342900" indent="-342900">
              <a:buFont typeface="+mj-lt"/>
              <a:buAutoNum type="arabicPeriod"/>
            </a:pPr>
            <a:endParaRPr lang="fr-BE" sz="1600" b="1" dirty="0"/>
          </a:p>
          <a:p>
            <a:pPr marL="342900" indent="-342900">
              <a:buFont typeface="+mj-lt"/>
              <a:buAutoNum type="arabicPeriod"/>
            </a:pPr>
            <a:r>
              <a:rPr lang="fr-BE" sz="1600" b="1" dirty="0" smtClean="0"/>
              <a:t>Envoi de documents (cv, lettre de motivation) </a:t>
            </a:r>
            <a:r>
              <a:rPr lang="fr-BE" sz="1600" b="1" dirty="0"/>
              <a:t>: peut-on limiter le nombre des langues </a:t>
            </a:r>
            <a:r>
              <a:rPr lang="fr-BE" sz="1600" b="1" dirty="0" smtClean="0"/>
              <a:t>dans lesquels ils sont rédigés? </a:t>
            </a:r>
            <a:endParaRPr lang="fr-BE" sz="1600" b="1" dirty="0"/>
          </a:p>
          <a:p>
            <a:pPr marL="342900" indent="-342900">
              <a:buFont typeface="+mj-lt"/>
              <a:buAutoNum type="arabicPeriod"/>
            </a:pPr>
            <a:endParaRPr lang="fr-BE" sz="1600" b="1" dirty="0" smtClean="0"/>
          </a:p>
          <a:p>
            <a:pPr marL="342900" indent="-342900">
              <a:buFont typeface="+mj-lt"/>
              <a:buAutoNum type="arabicPeriod"/>
            </a:pPr>
            <a:r>
              <a:rPr lang="fr-BE" sz="1600" b="1" dirty="0" smtClean="0"/>
              <a:t>Concours</a:t>
            </a:r>
            <a:r>
              <a:rPr lang="fr-BE" sz="1600" b="1" dirty="0"/>
              <a:t>: 2 examens en 2 langues </a:t>
            </a:r>
            <a:r>
              <a:rPr lang="fr-BE" sz="1600" b="1" dirty="0" smtClean="0"/>
              <a:t>différentes : peut-on limiter </a:t>
            </a:r>
            <a:r>
              <a:rPr lang="fr-BE" sz="1600" b="1" dirty="0" smtClean="0"/>
              <a:t>choix obligatoire </a:t>
            </a:r>
            <a:r>
              <a:rPr lang="fr-BE" sz="1600" b="1" dirty="0" smtClean="0"/>
              <a:t>de la LV2 à un nombre restreint de langues?</a:t>
            </a:r>
            <a:endParaRPr lang="fr-BE" sz="1600" b="1" dirty="0"/>
          </a:p>
          <a:p>
            <a:endParaRPr lang="fr-BE" sz="1600" b="1" dirty="0"/>
          </a:p>
          <a:p>
            <a:pPr marL="285750" indent="-285750">
              <a:buFont typeface="Wingdings" panose="05000000000000000000" pitchFamily="2" charset="2"/>
              <a:buChar char="§"/>
            </a:pPr>
            <a:r>
              <a:rPr lang="fr-BE" sz="1600" dirty="0" smtClean="0"/>
              <a:t>Examen 1 = Langue 1 : niveau C1 (connaissance approfondie</a:t>
            </a:r>
            <a:r>
              <a:rPr lang="fr-BE" sz="1600" dirty="0" smtClean="0"/>
              <a:t>) PAS nécessairement langue maternelle</a:t>
            </a:r>
            <a:endParaRPr lang="fr-BE" sz="1600" dirty="0" smtClean="0"/>
          </a:p>
          <a:p>
            <a:pPr marL="285750" indent="-285750">
              <a:buFont typeface="Wingdings" panose="05000000000000000000" pitchFamily="2" charset="2"/>
              <a:buChar char="§"/>
            </a:pPr>
            <a:r>
              <a:rPr lang="fr-BE" sz="1600" dirty="0" smtClean="0"/>
              <a:t>Examen </a:t>
            </a:r>
            <a:r>
              <a:rPr lang="fr-BE" sz="1600" dirty="0" smtClean="0"/>
              <a:t>2 = Langue 2 :  niveau B2 (connaissance satisfaisante</a:t>
            </a:r>
            <a:r>
              <a:rPr lang="fr-BE" sz="1600" dirty="0" smtClean="0"/>
              <a:t>) PEUT être langue maternelle</a:t>
            </a:r>
            <a:endParaRPr lang="fr-BE" sz="1600" dirty="0" smtClean="0"/>
          </a:p>
          <a:p>
            <a:endParaRPr lang="fr-BE" sz="1600" b="1" dirty="0"/>
          </a:p>
          <a:p>
            <a:endParaRPr lang="fr-FR" sz="1600" b="1" dirty="0" smtClean="0">
              <a:solidFill>
                <a:srgbClr val="FF0000"/>
              </a:solidFill>
            </a:endParaRPr>
          </a:p>
          <a:p>
            <a:r>
              <a:rPr lang="fr-FR" sz="1600" dirty="0" smtClean="0"/>
              <a:t> </a:t>
            </a:r>
            <a:r>
              <a:rPr lang="fr-FR" sz="1600" dirty="0"/>
              <a:t> </a:t>
            </a:r>
          </a:p>
          <a:p>
            <a:endParaRPr lang="fr-FR" dirty="0"/>
          </a:p>
          <a:p>
            <a:endParaRPr lang="fr-FR" dirty="0"/>
          </a:p>
          <a:p>
            <a:endParaRPr lang="fr-BE" dirty="0" smtClean="0"/>
          </a:p>
          <a:p>
            <a:endParaRPr lang="fr-BE" dirty="0"/>
          </a:p>
        </p:txBody>
      </p:sp>
    </p:spTree>
    <p:extLst>
      <p:ext uri="{BB962C8B-B14F-4D97-AF65-F5344CB8AC3E}">
        <p14:creationId xmlns:p14="http://schemas.microsoft.com/office/powerpoint/2010/main" val="16092409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59632" y="-27384"/>
            <a:ext cx="6912768" cy="1938992"/>
          </a:xfrm>
          <a:prstGeom prst="rect">
            <a:avLst/>
          </a:prstGeom>
          <a:noFill/>
        </p:spPr>
        <p:txBody>
          <a:bodyPr wrap="square" rtlCol="0">
            <a:spAutoFit/>
          </a:bodyPr>
          <a:lstStyle/>
          <a:p>
            <a:pPr algn="ctr"/>
            <a:r>
              <a:rPr lang="fr-FR" sz="4000" b="1" dirty="0">
                <a:solidFill>
                  <a:schemeClr val="tx1">
                    <a:lumMod val="50000"/>
                  </a:schemeClr>
                </a:solidFill>
              </a:rPr>
              <a:t>La problématique du régime </a:t>
            </a:r>
            <a:r>
              <a:rPr lang="fr-FR" sz="4000" b="1" dirty="0" smtClean="0">
                <a:solidFill>
                  <a:schemeClr val="tx1">
                    <a:lumMod val="50000"/>
                  </a:schemeClr>
                </a:solidFill>
              </a:rPr>
              <a:t>linguistique</a:t>
            </a:r>
          </a:p>
          <a:p>
            <a:pPr algn="ctr"/>
            <a:r>
              <a:rPr lang="fr-BE" sz="4000" b="1" dirty="0" smtClean="0">
                <a:solidFill>
                  <a:srgbClr val="002060"/>
                </a:solidFill>
              </a:rPr>
              <a:t>Concours d’entrée EPSO</a:t>
            </a:r>
            <a:endParaRPr lang="fr-FR" sz="4000" b="1" dirty="0">
              <a:solidFill>
                <a:srgbClr val="002060"/>
              </a:solidFill>
            </a:endParaRPr>
          </a:p>
        </p:txBody>
      </p:sp>
      <p:sp>
        <p:nvSpPr>
          <p:cNvPr id="7" name="TextBox 6"/>
          <p:cNvSpPr txBox="1"/>
          <p:nvPr/>
        </p:nvSpPr>
        <p:spPr>
          <a:xfrm>
            <a:off x="251520" y="6198992"/>
            <a:ext cx="3528392" cy="369332"/>
          </a:xfrm>
          <a:prstGeom prst="rect">
            <a:avLst/>
          </a:prstGeom>
          <a:noFill/>
        </p:spPr>
        <p:txBody>
          <a:bodyPr wrap="square" rtlCol="0">
            <a:spAutoFit/>
          </a:bodyPr>
          <a:lstStyle/>
          <a:p>
            <a:r>
              <a:rPr lang="fr-FR" dirty="0" smtClean="0">
                <a:solidFill>
                  <a:schemeClr val="tx1">
                    <a:lumMod val="50000"/>
                  </a:schemeClr>
                </a:solidFill>
              </a:rPr>
              <a:t>Cabinet d’avocats Laffineur</a:t>
            </a:r>
            <a:endParaRPr lang="fr-FR" dirty="0">
              <a:solidFill>
                <a:schemeClr val="tx1">
                  <a:lumMod val="50000"/>
                </a:schemeClr>
              </a:solidFill>
            </a:endParaRPr>
          </a:p>
        </p:txBody>
      </p:sp>
      <p:sp>
        <p:nvSpPr>
          <p:cNvPr id="2" name="Espace réservé du contenu 1"/>
          <p:cNvSpPr>
            <a:spLocks noGrp="1"/>
          </p:cNvSpPr>
          <p:nvPr>
            <p:ph idx="1"/>
          </p:nvPr>
        </p:nvSpPr>
        <p:spPr>
          <a:xfrm>
            <a:off x="457200" y="1700808"/>
            <a:ext cx="8229600" cy="4680520"/>
          </a:xfrm>
        </p:spPr>
        <p:txBody>
          <a:bodyPr/>
          <a:lstStyle/>
          <a:p>
            <a:endParaRPr lang="fr-BE" dirty="0" smtClean="0"/>
          </a:p>
          <a:p>
            <a:pPr marL="0" indent="0">
              <a:buNone/>
            </a:pPr>
            <a:endParaRPr lang="fr-FR" dirty="0"/>
          </a:p>
        </p:txBody>
      </p:sp>
      <p:sp>
        <p:nvSpPr>
          <p:cNvPr id="3" name="Rectangle 2"/>
          <p:cNvSpPr/>
          <p:nvPr/>
        </p:nvSpPr>
        <p:spPr>
          <a:xfrm>
            <a:off x="808489" y="1551566"/>
            <a:ext cx="8280920" cy="9294852"/>
          </a:xfrm>
          <a:prstGeom prst="rect">
            <a:avLst/>
          </a:prstGeom>
        </p:spPr>
        <p:txBody>
          <a:bodyPr wrap="square">
            <a:spAutoFit/>
          </a:bodyPr>
          <a:lstStyle/>
          <a:p>
            <a:endParaRPr lang="fr-BE" b="1" dirty="0"/>
          </a:p>
          <a:p>
            <a:r>
              <a:rPr lang="fr-BE" b="1" dirty="0" smtClean="0"/>
              <a:t>Recours intentés par l’Italie (et l’Espagne)</a:t>
            </a:r>
          </a:p>
          <a:p>
            <a:endParaRPr lang="fr-BE" sz="1600" b="1" dirty="0"/>
          </a:p>
          <a:p>
            <a:r>
              <a:rPr lang="fr-BE" sz="1600" b="1" dirty="0" smtClean="0">
                <a:solidFill>
                  <a:srgbClr val="00B050"/>
                </a:solidFill>
              </a:rPr>
              <a:t>TUE T 185/05 ITA c. CE 20/11/08 </a:t>
            </a:r>
            <a:r>
              <a:rPr lang="fr-BE" sz="1600" dirty="0" smtClean="0"/>
              <a:t>: </a:t>
            </a:r>
            <a:r>
              <a:rPr lang="fr-BE" sz="1600" dirty="0" smtClean="0">
                <a:solidFill>
                  <a:srgbClr val="FF0000"/>
                </a:solidFill>
              </a:rPr>
              <a:t>Décision CE </a:t>
            </a:r>
            <a:r>
              <a:rPr lang="fr-BE" sz="1600" dirty="0" smtClean="0"/>
              <a:t>: </a:t>
            </a:r>
            <a:r>
              <a:rPr lang="fr-FR" sz="1600" dirty="0" smtClean="0">
                <a:solidFill>
                  <a:srgbClr val="FF0000"/>
                </a:solidFill>
              </a:rPr>
              <a:t>cv + </a:t>
            </a:r>
            <a:r>
              <a:rPr lang="fr-FR" sz="1600" dirty="0">
                <a:solidFill>
                  <a:srgbClr val="FF0000"/>
                </a:solidFill>
              </a:rPr>
              <a:t>lettre de motivation doivent être rédigés en français, en anglais ou en </a:t>
            </a:r>
            <a:r>
              <a:rPr lang="fr-FR" sz="1600" dirty="0" smtClean="0">
                <a:solidFill>
                  <a:srgbClr val="FF0000"/>
                </a:solidFill>
              </a:rPr>
              <a:t>allemand</a:t>
            </a:r>
            <a:r>
              <a:rPr lang="fr-FR" sz="1600" dirty="0">
                <a:solidFill>
                  <a:srgbClr val="FF0000"/>
                </a:solidFill>
              </a:rPr>
              <a:t> </a:t>
            </a:r>
            <a:r>
              <a:rPr lang="fr-FR" sz="1600" dirty="0" smtClean="0">
                <a:solidFill>
                  <a:srgbClr val="FF0000"/>
                </a:solidFill>
              </a:rPr>
              <a:t>– CE : langues internes de travail </a:t>
            </a:r>
            <a:r>
              <a:rPr lang="fr-FR" sz="1600" dirty="0" smtClean="0"/>
              <a:t>– </a:t>
            </a:r>
          </a:p>
          <a:p>
            <a:endParaRPr lang="fr-FR" sz="1600" dirty="0"/>
          </a:p>
          <a:p>
            <a:r>
              <a:rPr lang="fr-FR" sz="1600" b="1" dirty="0" smtClean="0">
                <a:solidFill>
                  <a:srgbClr val="002060"/>
                </a:solidFill>
              </a:rPr>
              <a:t>TUE : violation Art. 1</a:t>
            </a:r>
            <a:r>
              <a:rPr lang="fr-FR" sz="1600" b="1" baseline="30000" dirty="0" smtClean="0">
                <a:solidFill>
                  <a:srgbClr val="002060"/>
                </a:solidFill>
              </a:rPr>
              <a:t>er</a:t>
            </a:r>
            <a:r>
              <a:rPr lang="fr-FR" sz="1600" b="1" dirty="0" smtClean="0">
                <a:solidFill>
                  <a:srgbClr val="002060"/>
                </a:solidFill>
              </a:rPr>
              <a:t> </a:t>
            </a:r>
            <a:r>
              <a:rPr lang="fr-FR" sz="1600" b="1" dirty="0" err="1" smtClean="0">
                <a:solidFill>
                  <a:srgbClr val="002060"/>
                </a:solidFill>
              </a:rPr>
              <a:t>Quinquies</a:t>
            </a:r>
            <a:r>
              <a:rPr lang="fr-FR" sz="1600" b="1" dirty="0" smtClean="0">
                <a:solidFill>
                  <a:srgbClr val="002060"/>
                </a:solidFill>
              </a:rPr>
              <a:t> statut des fonctionnaires (discrimination fondée sur la langue</a:t>
            </a:r>
            <a:r>
              <a:rPr lang="fr-FR" sz="1600" dirty="0" smtClean="0"/>
              <a:t>) «</a:t>
            </a:r>
            <a:r>
              <a:rPr lang="fr-FR" sz="1600" i="1" dirty="0"/>
              <a:t> </a:t>
            </a:r>
            <a:r>
              <a:rPr lang="fr-FR" sz="1600" b="1" i="1" dirty="0"/>
              <a:t>la circonstance que les langues choisies pour la publication sont les langues internes de travail de la Commission est dépourvue de pertinence</a:t>
            </a:r>
            <a:r>
              <a:rPr lang="fr-FR" sz="1600" i="1" dirty="0"/>
              <a:t>.» </a:t>
            </a:r>
            <a:r>
              <a:rPr lang="fr-FR" sz="1600" dirty="0"/>
              <a:t> </a:t>
            </a:r>
            <a:endParaRPr lang="fr-FR" sz="1600" dirty="0" smtClean="0"/>
          </a:p>
          <a:p>
            <a:endParaRPr lang="fr-FR" sz="1600" dirty="0"/>
          </a:p>
          <a:p>
            <a:r>
              <a:rPr lang="fr-FR" sz="1600" dirty="0" smtClean="0"/>
              <a:t>Absence de réclamation ou </a:t>
            </a:r>
            <a:r>
              <a:rPr lang="fr-FR" sz="1600" dirty="0"/>
              <a:t>que les ressortissants italiens seraient numériquement très bien représentés parmi les candidatures reçues ne sont pas, en elles-mêmes, </a:t>
            </a:r>
            <a:r>
              <a:rPr lang="fr-FR" sz="1600" i="1" dirty="0" smtClean="0"/>
              <a:t>« </a:t>
            </a:r>
            <a:r>
              <a:rPr lang="fr-FR" sz="1600" b="1" i="1" dirty="0" smtClean="0"/>
              <a:t>suffisantes </a:t>
            </a:r>
            <a:r>
              <a:rPr lang="fr-FR" sz="1600" b="1" i="1" dirty="0"/>
              <a:t>pour conclure que l’omission susvisée de la Commission n’était pas susceptible de porter préjudice aux droits de certains candidats</a:t>
            </a:r>
            <a:r>
              <a:rPr lang="fr-FR" sz="1600" i="1" dirty="0" smtClean="0"/>
              <a:t>.»</a:t>
            </a:r>
          </a:p>
          <a:p>
            <a:endParaRPr lang="fr-BE" sz="1600" dirty="0"/>
          </a:p>
          <a:p>
            <a:r>
              <a:rPr lang="fr-BE" sz="1600" b="1" dirty="0" smtClean="0">
                <a:solidFill>
                  <a:srgbClr val="FF0000"/>
                </a:solidFill>
              </a:rPr>
              <a:t>Décision de la CE = annulée</a:t>
            </a:r>
            <a:endParaRPr lang="fr-FR" sz="1600" b="1" dirty="0" smtClean="0">
              <a:solidFill>
                <a:srgbClr val="FF0000"/>
              </a:solidFill>
            </a:endParaRPr>
          </a:p>
          <a:p>
            <a:r>
              <a:rPr lang="fr-FR" sz="1600" dirty="0" smtClean="0"/>
              <a:t> </a:t>
            </a:r>
            <a:r>
              <a:rPr lang="fr-FR" sz="1600" dirty="0"/>
              <a:t> </a:t>
            </a:r>
          </a:p>
          <a:p>
            <a:endParaRPr lang="fr-FR" dirty="0"/>
          </a:p>
          <a:p>
            <a:endParaRPr lang="fr-FR" dirty="0"/>
          </a:p>
          <a:p>
            <a:endParaRPr lang="fr-BE" dirty="0" smtClean="0"/>
          </a:p>
          <a:p>
            <a:endParaRPr lang="fr-BE" dirty="0"/>
          </a:p>
          <a:p>
            <a:r>
              <a:rPr lang="fr-BE" dirty="0" smtClean="0"/>
              <a:t>CJUE 27/11/12 - C 566/10 ITA c. CE: avis de concours publiés dans JOUE uniquement en ANG, ALL et FR – publication postérieure succincte dans les autres langues</a:t>
            </a:r>
          </a:p>
          <a:p>
            <a:r>
              <a:rPr lang="fr-BE" dirty="0" smtClean="0"/>
              <a:t>CJUE </a:t>
            </a:r>
            <a:r>
              <a:rPr lang="fr-FR" dirty="0" smtClean="0"/>
              <a:t>annule </a:t>
            </a:r>
            <a:r>
              <a:rPr lang="fr-FR" dirty="0"/>
              <a:t>les avis </a:t>
            </a:r>
            <a:r>
              <a:rPr lang="fr-FR" dirty="0" smtClean="0"/>
              <a:t>- article </a:t>
            </a:r>
            <a:r>
              <a:rPr lang="fr-FR" dirty="0"/>
              <a:t>1er, </a:t>
            </a:r>
            <a:r>
              <a:rPr lang="fr-FR" dirty="0" smtClean="0"/>
              <a:t>par, </a:t>
            </a:r>
            <a:r>
              <a:rPr lang="fr-FR" dirty="0"/>
              <a:t>2, de l’annexe III du statut, lu en combinaison avec l’article 5 du règlement </a:t>
            </a:r>
            <a:r>
              <a:rPr lang="fr-FR" dirty="0" smtClean="0"/>
              <a:t>1/58, </a:t>
            </a:r>
            <a:r>
              <a:rPr lang="fr-FR" dirty="0"/>
              <a:t>portant fixation du régime linguistique de la Communauté économique européenne, qui prévoit que le </a:t>
            </a:r>
            <a:r>
              <a:rPr lang="fr-FR" dirty="0" smtClean="0"/>
              <a:t>JOUE paraît </a:t>
            </a:r>
            <a:r>
              <a:rPr lang="fr-FR" dirty="0"/>
              <a:t>dans toutes les langues officielles, les avis de concours généraux doivent être publiés intégralement dans toutes les langues officielles</a:t>
            </a:r>
            <a:r>
              <a:rPr lang="fr-FR" dirty="0" smtClean="0"/>
              <a:t>.</a:t>
            </a:r>
          </a:p>
          <a:p>
            <a:endParaRPr lang="fr-BE" dirty="0"/>
          </a:p>
          <a:p>
            <a:r>
              <a:rPr lang="fr-BE" dirty="0" smtClean="0"/>
              <a:t>TUE 12/09/13 : </a:t>
            </a:r>
            <a:r>
              <a:rPr lang="fr-FR" u="sng" dirty="0" smtClean="0">
                <a:hlinkClick r:id="rId2"/>
              </a:rPr>
              <a:t>Italie </a:t>
            </a:r>
            <a:r>
              <a:rPr lang="fr-FR" u="sng" dirty="0">
                <a:hlinkClick r:id="rId2"/>
              </a:rPr>
              <a:t>contre </a:t>
            </a:r>
            <a:r>
              <a:rPr lang="fr-FR" u="sng" dirty="0" smtClean="0">
                <a:hlinkClick r:id="rId2"/>
              </a:rPr>
              <a:t>CE - T </a:t>
            </a:r>
            <a:r>
              <a:rPr lang="fr-FR" u="sng" dirty="0">
                <a:hlinkClick r:id="rId2"/>
              </a:rPr>
              <a:t>164/08</a:t>
            </a:r>
            <a:r>
              <a:rPr lang="fr-FR" dirty="0"/>
              <a:t> : l’avis de concours général EPSO/AD/125/08 (AD 7 et AD 9), pour la constitution d’une liste de réserve </a:t>
            </a:r>
            <a:r>
              <a:rPr lang="fr-FR" dirty="0" smtClean="0"/>
              <a:t>pour </a:t>
            </a:r>
            <a:r>
              <a:rPr lang="fr-FR" dirty="0"/>
              <a:t>le recrutement de médecins </a:t>
            </a:r>
            <a:r>
              <a:rPr lang="fr-FR" dirty="0" smtClean="0"/>
              <a:t> - publication dans </a:t>
            </a:r>
            <a:r>
              <a:rPr lang="fr-FR" dirty="0"/>
              <a:t>les seules versions allemande, anglaise et française du </a:t>
            </a:r>
            <a:r>
              <a:rPr lang="fr-FR" dirty="0" smtClean="0"/>
              <a:t>JOUE</a:t>
            </a:r>
            <a:endParaRPr lang="fr-FR" dirty="0"/>
          </a:p>
        </p:txBody>
      </p:sp>
    </p:spTree>
    <p:extLst>
      <p:ext uri="{BB962C8B-B14F-4D97-AF65-F5344CB8AC3E}">
        <p14:creationId xmlns:p14="http://schemas.microsoft.com/office/powerpoint/2010/main" val="31236630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59632" y="-27384"/>
            <a:ext cx="6912768" cy="1938992"/>
          </a:xfrm>
          <a:prstGeom prst="rect">
            <a:avLst/>
          </a:prstGeom>
          <a:noFill/>
        </p:spPr>
        <p:txBody>
          <a:bodyPr wrap="square" rtlCol="0">
            <a:spAutoFit/>
          </a:bodyPr>
          <a:lstStyle/>
          <a:p>
            <a:pPr algn="ctr"/>
            <a:r>
              <a:rPr lang="fr-FR" sz="4000" b="1" dirty="0">
                <a:solidFill>
                  <a:schemeClr val="tx1">
                    <a:lumMod val="50000"/>
                  </a:schemeClr>
                </a:solidFill>
              </a:rPr>
              <a:t>La problématique du régime </a:t>
            </a:r>
            <a:r>
              <a:rPr lang="fr-FR" sz="4000" b="1" dirty="0" smtClean="0">
                <a:solidFill>
                  <a:schemeClr val="tx1">
                    <a:lumMod val="50000"/>
                  </a:schemeClr>
                </a:solidFill>
              </a:rPr>
              <a:t>linguistique</a:t>
            </a:r>
          </a:p>
          <a:p>
            <a:pPr algn="ctr"/>
            <a:r>
              <a:rPr lang="fr-BE" sz="4000" b="1" dirty="0" smtClean="0">
                <a:solidFill>
                  <a:srgbClr val="002060"/>
                </a:solidFill>
              </a:rPr>
              <a:t>Concours d’entrée EPSO</a:t>
            </a:r>
            <a:endParaRPr lang="fr-FR" sz="4000" b="1" dirty="0">
              <a:solidFill>
                <a:srgbClr val="002060"/>
              </a:solidFill>
            </a:endParaRPr>
          </a:p>
        </p:txBody>
      </p:sp>
      <p:sp>
        <p:nvSpPr>
          <p:cNvPr id="7" name="TextBox 6"/>
          <p:cNvSpPr txBox="1"/>
          <p:nvPr/>
        </p:nvSpPr>
        <p:spPr>
          <a:xfrm>
            <a:off x="729874" y="5829660"/>
            <a:ext cx="3528392" cy="369332"/>
          </a:xfrm>
          <a:prstGeom prst="rect">
            <a:avLst/>
          </a:prstGeom>
          <a:noFill/>
        </p:spPr>
        <p:txBody>
          <a:bodyPr wrap="square" rtlCol="0">
            <a:spAutoFit/>
          </a:bodyPr>
          <a:lstStyle/>
          <a:p>
            <a:r>
              <a:rPr lang="fr-FR" dirty="0" smtClean="0">
                <a:solidFill>
                  <a:schemeClr val="tx1">
                    <a:lumMod val="50000"/>
                  </a:schemeClr>
                </a:solidFill>
              </a:rPr>
              <a:t>Cabinet d’avocats Laffineur</a:t>
            </a:r>
            <a:endParaRPr lang="fr-FR" dirty="0">
              <a:solidFill>
                <a:schemeClr val="tx1">
                  <a:lumMod val="50000"/>
                </a:schemeClr>
              </a:solidFill>
            </a:endParaRPr>
          </a:p>
        </p:txBody>
      </p:sp>
      <p:sp>
        <p:nvSpPr>
          <p:cNvPr id="2" name="Espace réservé du contenu 1"/>
          <p:cNvSpPr>
            <a:spLocks noGrp="1"/>
          </p:cNvSpPr>
          <p:nvPr>
            <p:ph idx="1"/>
          </p:nvPr>
        </p:nvSpPr>
        <p:spPr>
          <a:xfrm>
            <a:off x="457200" y="1700808"/>
            <a:ext cx="8229600" cy="4680520"/>
          </a:xfrm>
        </p:spPr>
        <p:txBody>
          <a:bodyPr/>
          <a:lstStyle/>
          <a:p>
            <a:endParaRPr lang="fr-BE" dirty="0" smtClean="0"/>
          </a:p>
          <a:p>
            <a:pPr marL="0" indent="0">
              <a:buNone/>
            </a:pPr>
            <a:endParaRPr lang="fr-FR" dirty="0"/>
          </a:p>
        </p:txBody>
      </p:sp>
      <p:sp>
        <p:nvSpPr>
          <p:cNvPr id="3" name="Rectangle 2"/>
          <p:cNvSpPr/>
          <p:nvPr/>
        </p:nvSpPr>
        <p:spPr>
          <a:xfrm>
            <a:off x="405880" y="2348880"/>
            <a:ext cx="8280920" cy="4678204"/>
          </a:xfrm>
          <a:prstGeom prst="rect">
            <a:avLst/>
          </a:prstGeom>
        </p:spPr>
        <p:txBody>
          <a:bodyPr wrap="square">
            <a:spAutoFit/>
          </a:bodyPr>
          <a:lstStyle/>
          <a:p>
            <a:endParaRPr lang="fr-BE" b="1" dirty="0"/>
          </a:p>
          <a:p>
            <a:pPr algn="just"/>
            <a:r>
              <a:rPr lang="fr-BE" sz="1600" b="1" dirty="0" smtClean="0">
                <a:solidFill>
                  <a:srgbClr val="00B050"/>
                </a:solidFill>
              </a:rPr>
              <a:t>TUE T 117/08 ITA c. CESE 31/03/11 </a:t>
            </a:r>
            <a:r>
              <a:rPr lang="fr-BE" sz="1600" dirty="0" smtClean="0"/>
              <a:t>: </a:t>
            </a:r>
            <a:r>
              <a:rPr lang="fr-BE" sz="1600" dirty="0" smtClean="0">
                <a:solidFill>
                  <a:srgbClr val="FF0000"/>
                </a:solidFill>
              </a:rPr>
              <a:t>a</a:t>
            </a:r>
            <a:r>
              <a:rPr lang="fr-FR" sz="1600" dirty="0" smtClean="0">
                <a:solidFill>
                  <a:srgbClr val="FF0000"/>
                </a:solidFill>
              </a:rPr>
              <a:t>vis </a:t>
            </a:r>
            <a:r>
              <a:rPr lang="fr-FR" sz="1600" dirty="0">
                <a:solidFill>
                  <a:srgbClr val="FF0000"/>
                </a:solidFill>
              </a:rPr>
              <a:t>de vacance d’emploi </a:t>
            </a:r>
            <a:r>
              <a:rPr lang="fr-FR" sz="1600" dirty="0" smtClean="0"/>
              <a:t>concernant </a:t>
            </a:r>
            <a:r>
              <a:rPr lang="fr-FR" sz="1600" dirty="0"/>
              <a:t>un emploi de secrétaire général(e) au secrétariat du CESE publié au JOUE du 28 décembre 2007 dans les </a:t>
            </a:r>
            <a:r>
              <a:rPr lang="fr-FR" sz="1600" dirty="0">
                <a:solidFill>
                  <a:srgbClr val="FF0000"/>
                </a:solidFill>
              </a:rPr>
              <a:t>versions allemande, anglaise et </a:t>
            </a:r>
            <a:r>
              <a:rPr lang="fr-FR" sz="1600" dirty="0" smtClean="0">
                <a:solidFill>
                  <a:srgbClr val="FF0000"/>
                </a:solidFill>
              </a:rPr>
              <a:t>française</a:t>
            </a:r>
            <a:endParaRPr lang="fr-FR" sz="1600" dirty="0">
              <a:solidFill>
                <a:srgbClr val="FF0000"/>
              </a:solidFill>
            </a:endParaRPr>
          </a:p>
          <a:p>
            <a:pPr algn="just"/>
            <a:endParaRPr lang="fr-BE" sz="1600" dirty="0" smtClean="0"/>
          </a:p>
          <a:p>
            <a:pPr algn="just"/>
            <a:r>
              <a:rPr lang="fr-FR" sz="1600" dirty="0" smtClean="0"/>
              <a:t>TUE: </a:t>
            </a:r>
            <a:r>
              <a:rPr lang="fr-FR" sz="1600" b="1" dirty="0" smtClean="0">
                <a:solidFill>
                  <a:srgbClr val="FF0000"/>
                </a:solidFill>
              </a:rPr>
              <a:t>annule avis</a:t>
            </a:r>
          </a:p>
          <a:p>
            <a:pPr algn="just"/>
            <a:r>
              <a:rPr lang="fr-FR" sz="1600" dirty="0" smtClean="0"/>
              <a:t>- </a:t>
            </a:r>
            <a:r>
              <a:rPr lang="fr-FR" sz="1600" dirty="0" smtClean="0">
                <a:solidFill>
                  <a:srgbClr val="0070C0"/>
                </a:solidFill>
              </a:rPr>
              <a:t>Discrimination </a:t>
            </a:r>
            <a:r>
              <a:rPr lang="fr-FR" sz="1600" dirty="0">
                <a:solidFill>
                  <a:srgbClr val="0070C0"/>
                </a:solidFill>
              </a:rPr>
              <a:t>fondée sur la langue </a:t>
            </a:r>
            <a:r>
              <a:rPr lang="fr-FR" sz="1600" dirty="0"/>
              <a:t>entre les candidats potentiels.</a:t>
            </a:r>
          </a:p>
          <a:p>
            <a:pPr algn="just"/>
            <a:r>
              <a:rPr lang="fr-FR" sz="1600" dirty="0" smtClean="0"/>
              <a:t>- </a:t>
            </a:r>
            <a:r>
              <a:rPr lang="fr-FR" sz="1600" dirty="0" smtClean="0">
                <a:solidFill>
                  <a:srgbClr val="002060"/>
                </a:solidFill>
              </a:rPr>
              <a:t>D</a:t>
            </a:r>
            <a:r>
              <a:rPr lang="fr-FR" sz="1600" dirty="0" smtClean="0">
                <a:solidFill>
                  <a:srgbClr val="0070C0"/>
                </a:solidFill>
              </a:rPr>
              <a:t>iscrimination </a:t>
            </a:r>
            <a:r>
              <a:rPr lang="fr-FR" sz="1600" dirty="0">
                <a:solidFill>
                  <a:srgbClr val="0070C0"/>
                </a:solidFill>
              </a:rPr>
              <a:t>fondée sur la </a:t>
            </a:r>
            <a:r>
              <a:rPr lang="fr-FR" sz="1600" dirty="0" smtClean="0">
                <a:solidFill>
                  <a:srgbClr val="0070C0"/>
                </a:solidFill>
              </a:rPr>
              <a:t>nationalité - violation indirecte</a:t>
            </a:r>
            <a:r>
              <a:rPr lang="fr-FR" sz="1600" dirty="0">
                <a:solidFill>
                  <a:srgbClr val="0070C0"/>
                </a:solidFill>
              </a:rPr>
              <a:t> </a:t>
            </a:r>
            <a:r>
              <a:rPr lang="fr-FR" sz="1600" dirty="0" smtClean="0">
                <a:solidFill>
                  <a:srgbClr val="0070C0"/>
                </a:solidFill>
              </a:rPr>
              <a:t>de </a:t>
            </a:r>
            <a:r>
              <a:rPr lang="fr-FR" sz="1600" dirty="0">
                <a:solidFill>
                  <a:srgbClr val="0070C0"/>
                </a:solidFill>
              </a:rPr>
              <a:t>l’article 12 du </a:t>
            </a:r>
            <a:r>
              <a:rPr lang="fr-FR" sz="1600" dirty="0" smtClean="0">
                <a:solidFill>
                  <a:srgbClr val="0070C0"/>
                </a:solidFill>
              </a:rPr>
              <a:t>RAA</a:t>
            </a:r>
            <a:r>
              <a:rPr lang="fr-FR" sz="1600" dirty="0" smtClean="0"/>
              <a:t>, </a:t>
            </a:r>
            <a:r>
              <a:rPr lang="fr-FR" sz="1600" dirty="0"/>
              <a:t>dès lors que la </a:t>
            </a:r>
            <a:r>
              <a:rPr lang="fr-FR" sz="1600" b="1" dirty="0"/>
              <a:t>publication</a:t>
            </a:r>
            <a:r>
              <a:rPr lang="fr-FR" sz="1600" dirty="0"/>
              <a:t> de l’avis de vacance litigieux dans les seules </a:t>
            </a:r>
            <a:r>
              <a:rPr lang="fr-FR" sz="1600" b="1" dirty="0"/>
              <a:t>langues</a:t>
            </a:r>
            <a:r>
              <a:rPr lang="fr-FR" sz="1600" dirty="0"/>
              <a:t> allemande, anglaise et française est susceptible de favoriser, dans le cadre de la procédure de recrutement en tant qu’agent temporaire d’un secrétaire général, des candidats de certaines nationalités</a:t>
            </a:r>
            <a:endParaRPr lang="fr-FR" sz="1600" dirty="0" smtClean="0"/>
          </a:p>
          <a:p>
            <a:endParaRPr lang="fr-FR" sz="1600" b="1" dirty="0" smtClean="0">
              <a:solidFill>
                <a:srgbClr val="FF0000"/>
              </a:solidFill>
            </a:endParaRPr>
          </a:p>
          <a:p>
            <a:r>
              <a:rPr lang="fr-FR" sz="1600" dirty="0" smtClean="0"/>
              <a:t> </a:t>
            </a:r>
            <a:r>
              <a:rPr lang="fr-FR" sz="1600" dirty="0"/>
              <a:t> </a:t>
            </a:r>
          </a:p>
          <a:p>
            <a:endParaRPr lang="fr-FR" dirty="0"/>
          </a:p>
          <a:p>
            <a:endParaRPr lang="fr-FR" dirty="0"/>
          </a:p>
          <a:p>
            <a:endParaRPr lang="fr-BE" dirty="0" smtClean="0"/>
          </a:p>
          <a:p>
            <a:endParaRPr lang="fr-BE" dirty="0"/>
          </a:p>
        </p:txBody>
      </p:sp>
    </p:spTree>
    <p:extLst>
      <p:ext uri="{BB962C8B-B14F-4D97-AF65-F5344CB8AC3E}">
        <p14:creationId xmlns:p14="http://schemas.microsoft.com/office/powerpoint/2010/main" val="2435272761"/>
      </p:ext>
    </p:extLst>
  </p:cSld>
  <p:clrMapOvr>
    <a:masterClrMapping/>
  </p:clrMapOvr>
  <p:timing>
    <p:tnLst>
      <p:par>
        <p:cTn id="1" dur="indefinite" restart="never" nodeType="tmRoot"/>
      </p:par>
    </p:tnLst>
  </p:timing>
</p:sld>
</file>

<file path=ppt/theme/theme1.xml><?xml version="1.0" encoding="utf-8"?>
<a:theme xmlns:a="http://schemas.openxmlformats.org/drawingml/2006/main" name="Balance">
  <a:themeElements>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fontScheme name="Balance">
      <a:majorFont>
        <a:latin typeface="Arial"/>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clrMap bg1="dk2" tx1="lt1" bg2="dk1" tx2="lt2" accent1="accent1" accent2="accent2" accent3="accent3" accent4="accent4" accent5="accent5" accent6="accent6" hlink="hlink" folHlink="folHlink"/>
    </a:extraClrScheme>
    <a:extraClrScheme>
      <a:clrScheme name="Balance 2">
        <a:dk1>
          <a:srgbClr val="660000"/>
        </a:dk1>
        <a:lt1>
          <a:srgbClr val="FFFFFF"/>
        </a:lt1>
        <a:dk2>
          <a:srgbClr val="800000"/>
        </a:dk2>
        <a:lt2>
          <a:srgbClr val="FFFFCC"/>
        </a:lt2>
        <a:accent1>
          <a:srgbClr val="CC6600"/>
        </a:accent1>
        <a:accent2>
          <a:srgbClr val="BE7960"/>
        </a:accent2>
        <a:accent3>
          <a:srgbClr val="C0AAAA"/>
        </a:accent3>
        <a:accent4>
          <a:srgbClr val="DADADA"/>
        </a:accent4>
        <a:accent5>
          <a:srgbClr val="E2B8AA"/>
        </a:accent5>
        <a:accent6>
          <a:srgbClr val="AC6D56"/>
        </a:accent6>
        <a:hlink>
          <a:srgbClr val="FFFF99"/>
        </a:hlink>
        <a:folHlink>
          <a:srgbClr val="E5B325"/>
        </a:folHlink>
      </a:clrScheme>
      <a:clrMap bg1="dk2" tx1="lt1" bg2="dk1" tx2="lt2" accent1="accent1" accent2="accent2" accent3="accent3" accent4="accent4" accent5="accent5" accent6="accent6" hlink="hlink" folHlink="folHlink"/>
    </a:extraClrScheme>
    <a:extraClrScheme>
      <a:clrScheme name="Balance 3">
        <a:dk1>
          <a:srgbClr val="003300"/>
        </a:dk1>
        <a:lt1>
          <a:srgbClr val="FFFFFF"/>
        </a:lt1>
        <a:dk2>
          <a:srgbClr val="4D6A2A"/>
        </a:dk2>
        <a:lt2>
          <a:srgbClr val="CCFF99"/>
        </a:lt2>
        <a:accent1>
          <a:srgbClr val="2EB62E"/>
        </a:accent1>
        <a:accent2>
          <a:srgbClr val="527C3A"/>
        </a:accent2>
        <a:accent3>
          <a:srgbClr val="B2B9AC"/>
        </a:accent3>
        <a:accent4>
          <a:srgbClr val="DADADA"/>
        </a:accent4>
        <a:accent5>
          <a:srgbClr val="ADD7AD"/>
        </a:accent5>
        <a:accent6>
          <a:srgbClr val="497034"/>
        </a:accent6>
        <a:hlink>
          <a:srgbClr val="DDD800"/>
        </a:hlink>
        <a:folHlink>
          <a:srgbClr val="009999"/>
        </a:folHlink>
      </a:clrScheme>
      <a:clrMap bg1="dk2" tx1="lt1" bg2="dk1" tx2="lt2" accent1="accent1" accent2="accent2" accent3="accent3" accent4="accent4" accent5="accent5" accent6="accent6" hlink="hlink" folHlink="folHlink"/>
    </a:extraClrScheme>
    <a:extraClrScheme>
      <a:clrScheme name="Balance 4">
        <a:dk1>
          <a:srgbClr val="005A58"/>
        </a:dk1>
        <a:lt1>
          <a:srgbClr val="FFFFFF"/>
        </a:lt1>
        <a:dk2>
          <a:srgbClr val="00716E"/>
        </a:dk2>
        <a:lt2>
          <a:srgbClr val="FFFF99"/>
        </a:lt2>
        <a:accent1>
          <a:srgbClr val="2DB3B0"/>
        </a:accent1>
        <a:accent2>
          <a:srgbClr val="6D6FC7"/>
        </a:accent2>
        <a:accent3>
          <a:srgbClr val="AABBBA"/>
        </a:accent3>
        <a:accent4>
          <a:srgbClr val="DADADA"/>
        </a:accent4>
        <a:accent5>
          <a:srgbClr val="ADD6D4"/>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alance 5">
        <a:dk1>
          <a:srgbClr val="003366"/>
        </a:dk1>
        <a:lt1>
          <a:srgbClr val="FFFFFF"/>
        </a:lt1>
        <a:dk2>
          <a:srgbClr val="2B5481"/>
        </a:dk2>
        <a:lt2>
          <a:srgbClr val="E5FFFF"/>
        </a:lt2>
        <a:accent1>
          <a:srgbClr val="336699"/>
        </a:accent1>
        <a:accent2>
          <a:srgbClr val="00B000"/>
        </a:accent2>
        <a:accent3>
          <a:srgbClr val="ACB3C1"/>
        </a:accent3>
        <a:accent4>
          <a:srgbClr val="DADADA"/>
        </a:accent4>
        <a:accent5>
          <a:srgbClr val="ADB8CA"/>
        </a:accent5>
        <a:accent6>
          <a:srgbClr val="009F00"/>
        </a:accent6>
        <a:hlink>
          <a:srgbClr val="00CCFF"/>
        </a:hlink>
        <a:folHlink>
          <a:srgbClr val="B5FFFB"/>
        </a:folHlink>
      </a:clrScheme>
      <a:clrMap bg1="dk2" tx1="lt1" bg2="dk1" tx2="lt2" accent1="accent1" accent2="accent2" accent3="accent3" accent4="accent4" accent5="accent5" accent6="accent6" hlink="hlink" folHlink="folHlink"/>
    </a:extraClrScheme>
    <a:extraClrScheme>
      <a:clrScheme name="Balance 6">
        <a:dk1>
          <a:srgbClr val="2F2D25"/>
        </a:dk1>
        <a:lt1>
          <a:srgbClr val="FFFFFF"/>
        </a:lt1>
        <a:dk2>
          <a:srgbClr val="656151"/>
        </a:dk2>
        <a:lt2>
          <a:srgbClr val="FFFFCC"/>
        </a:lt2>
        <a:accent1>
          <a:srgbClr val="818173"/>
        </a:accent1>
        <a:accent2>
          <a:srgbClr val="809EA8"/>
        </a:accent2>
        <a:accent3>
          <a:srgbClr val="B8B7B3"/>
        </a:accent3>
        <a:accent4>
          <a:srgbClr val="DADADA"/>
        </a:accent4>
        <a:accent5>
          <a:srgbClr val="C1C1BC"/>
        </a:accent5>
        <a:accent6>
          <a:srgbClr val="738F98"/>
        </a:accent6>
        <a:hlink>
          <a:srgbClr val="E2C86A"/>
        </a:hlink>
        <a:folHlink>
          <a:srgbClr val="B7B6A3"/>
        </a:folHlink>
      </a:clrScheme>
      <a:clrMap bg1="dk2" tx1="lt1" bg2="dk1" tx2="lt2" accent1="accent1" accent2="accent2" accent3="accent3" accent4="accent4" accent5="accent5" accent6="accent6" hlink="hlink" folHlink="folHlink"/>
    </a:extraClrScheme>
    <a:extraClrScheme>
      <a:clrScheme name="Balance 7">
        <a:dk1>
          <a:srgbClr val="B4AF80"/>
        </a:dk1>
        <a:lt1>
          <a:srgbClr val="FFFFFF"/>
        </a:lt1>
        <a:dk2>
          <a:srgbClr val="C8C6A2"/>
        </a:dk2>
        <a:lt2>
          <a:srgbClr val="827F4C"/>
        </a:lt2>
        <a:accent1>
          <a:srgbClr val="7C784E"/>
        </a:accent1>
        <a:accent2>
          <a:srgbClr val="A2A4AC"/>
        </a:accent2>
        <a:accent3>
          <a:srgbClr val="E0DFCE"/>
        </a:accent3>
        <a:accent4>
          <a:srgbClr val="DADADA"/>
        </a:accent4>
        <a:accent5>
          <a:srgbClr val="BFBEB2"/>
        </a:accent5>
        <a:accent6>
          <a:srgbClr val="92949B"/>
        </a:accent6>
        <a:hlink>
          <a:srgbClr val="33CCCC"/>
        </a:hlink>
        <a:folHlink>
          <a:srgbClr val="009999"/>
        </a:folHlink>
      </a:clrScheme>
      <a:clrMap bg1="dk2" tx1="lt1" bg2="dk1" tx2="lt2" accent1="accent1" accent2="accent2" accent3="accent3" accent4="accent4" accent5="accent5" accent6="accent6" hlink="hlink" folHlink="folHlink"/>
    </a:extraClrScheme>
    <a:extraClrScheme>
      <a:clrScheme name="Balance 8">
        <a:dk1>
          <a:srgbClr val="000000"/>
        </a:dk1>
        <a:lt1>
          <a:srgbClr val="DDDDDD"/>
        </a:lt1>
        <a:dk2>
          <a:srgbClr val="000000"/>
        </a:dk2>
        <a:lt2>
          <a:srgbClr val="B8B7D1"/>
        </a:lt2>
        <a:accent1>
          <a:srgbClr val="F1F0F4"/>
        </a:accent1>
        <a:accent2>
          <a:srgbClr val="C1BCFC"/>
        </a:accent2>
        <a:accent3>
          <a:srgbClr val="EBEBEB"/>
        </a:accent3>
        <a:accent4>
          <a:srgbClr val="000000"/>
        </a:accent4>
        <a:accent5>
          <a:srgbClr val="F7F6F8"/>
        </a:accent5>
        <a:accent6>
          <a:srgbClr val="AFAAE4"/>
        </a:accent6>
        <a:hlink>
          <a:srgbClr val="5454C6"/>
        </a:hlink>
        <a:folHlink>
          <a:srgbClr val="6A6F86"/>
        </a:folHlink>
      </a:clrScheme>
      <a:clrMap bg1="lt1" tx1="dk1" bg2="lt2" tx2="dk2" accent1="accent1" accent2="accent2" accent3="accent3" accent4="accent4" accent5="accent5" accent6="accent6" hlink="hlink" folHlink="folHlink"/>
    </a:extraClrScheme>
    <a:extraClrScheme>
      <a:clrScheme name="Balance 9">
        <a:dk1>
          <a:srgbClr val="000000"/>
        </a:dk1>
        <a:lt1>
          <a:srgbClr val="FFFFFF"/>
        </a:lt1>
        <a:dk2>
          <a:srgbClr val="00A29E"/>
        </a:dk2>
        <a:lt2>
          <a:srgbClr val="CBCBCB"/>
        </a:lt2>
        <a:accent1>
          <a:srgbClr val="E5E5FF"/>
        </a:accent1>
        <a:accent2>
          <a:srgbClr val="79CD6B"/>
        </a:accent2>
        <a:accent3>
          <a:srgbClr val="FFFFFF"/>
        </a:accent3>
        <a:accent4>
          <a:srgbClr val="000000"/>
        </a:accent4>
        <a:accent5>
          <a:srgbClr val="F0F0FF"/>
        </a:accent5>
        <a:accent6>
          <a:srgbClr val="6DBA60"/>
        </a:accent6>
        <a:hlink>
          <a:srgbClr val="4477DE"/>
        </a:hlink>
        <a:folHlink>
          <a:srgbClr val="65498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themeOverride>
</file>

<file path=docProps/app.xml><?xml version="1.0" encoding="utf-8"?>
<Properties xmlns="http://schemas.openxmlformats.org/officeDocument/2006/extended-properties" xmlns:vt="http://schemas.openxmlformats.org/officeDocument/2006/docPropsVTypes">
  <Template/>
  <TotalTime>2057</TotalTime>
  <Words>1238</Words>
  <Application>Microsoft Office PowerPoint</Application>
  <PresentationFormat>Affichage à l'écran (4:3)</PresentationFormat>
  <Paragraphs>203</Paragraphs>
  <Slides>18</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18</vt:i4>
      </vt:variant>
    </vt:vector>
  </HeadingPairs>
  <TitlesOfParts>
    <vt:vector size="23" baseType="lpstr">
      <vt:lpstr>Arial</vt:lpstr>
      <vt:lpstr>Calibri</vt:lpstr>
      <vt:lpstr>Tahoma</vt:lpstr>
      <vt:lpstr>Wingdings</vt:lpstr>
      <vt:lpstr>Balance</vt:lpstr>
      <vt:lpstr>FONCTION PUBLIQUE EUROPEENNE  Questions d’actualité  La problématique du régime linguistique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FONCTION PUBLIQUE EUROPEENNE  Questions d’actualité  La problématique du régime linguistique</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 de lobbying en matière de sécurité des produits</dc:title>
  <dc:creator>user</dc:creator>
  <cp:lastModifiedBy>Jean-Luc</cp:lastModifiedBy>
  <cp:revision>142</cp:revision>
  <cp:lastPrinted>2013-09-26T23:38:31Z</cp:lastPrinted>
  <dcterms:created xsi:type="dcterms:W3CDTF">2013-08-23T09:56:18Z</dcterms:created>
  <dcterms:modified xsi:type="dcterms:W3CDTF">2017-10-13T06:33:00Z</dcterms:modified>
</cp:coreProperties>
</file>